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4"/>
  </p:notesMasterIdLst>
  <p:sldIdLst>
    <p:sldId id="256" r:id="rId2"/>
    <p:sldId id="257" r:id="rId3"/>
    <p:sldId id="258" r:id="rId4"/>
    <p:sldId id="259" r:id="rId5"/>
    <p:sldId id="260" r:id="rId6"/>
    <p:sldId id="261" r:id="rId7"/>
    <p:sldId id="278" r:id="rId8"/>
    <p:sldId id="279" r:id="rId9"/>
    <p:sldId id="270" r:id="rId10"/>
    <p:sldId id="275" r:id="rId11"/>
    <p:sldId id="265" r:id="rId12"/>
    <p:sldId id="282" r:id="rId13"/>
    <p:sldId id="283" r:id="rId14"/>
    <p:sldId id="277" r:id="rId15"/>
    <p:sldId id="272" r:id="rId16"/>
    <p:sldId id="273" r:id="rId17"/>
    <p:sldId id="266" r:id="rId18"/>
    <p:sldId id="267" r:id="rId19"/>
    <p:sldId id="268" r:id="rId20"/>
    <p:sldId id="280" r:id="rId21"/>
    <p:sldId id="281" r:id="rId22"/>
    <p:sldId id="269" r:id="rId23"/>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5" roundtripDataSignature="AMtx7mgGNxaIKFONoA3AFfw5VdAK71U+O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10CDE6-8C49-4508-AB7F-044516DF5C36}" v="6" dt="2024-05-21T18:00:39.183"/>
  </p1510:revLst>
</p1510:revInfo>
</file>

<file path=ppt/tableStyles.xml><?xml version="1.0" encoding="utf-8"?>
<a:tblStyleLst xmlns:a="http://schemas.openxmlformats.org/drawingml/2006/main" def="{987C9DF6-1E3E-4876-BB95-857D048E20D3}">
  <a:tblStyle styleId="{987C9DF6-1E3E-4876-BB95-857D048E20D3}" styleName="Table_0">
    <a:wholeTbl>
      <a:tcTxStyle b="off" i="off">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 styleId="{59CE60BE-D8DE-4FC9-A5B5-9F9D0E411981}" styleName="Table_1">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b="off" i="off"/>
      <a:tcStyle>
        <a:tcBdr/>
        <a:fill>
          <a:solidFill>
            <a:srgbClr val="D0DEEF"/>
          </a:solidFill>
        </a:fill>
      </a:tcStyle>
    </a:band1H>
    <a:band2H>
      <a:tcTxStyle b="off" i="off"/>
      <a:tcStyle>
        <a:tcBdr/>
      </a:tcStyle>
    </a:band2H>
    <a:band1V>
      <a:tcTxStyle b="off" i="off"/>
      <a:tcStyle>
        <a:tcBdr/>
        <a:fill>
          <a:solidFill>
            <a:srgbClr val="D0DEEF"/>
          </a:solidFill>
        </a:fill>
      </a:tcStyle>
    </a:band1V>
    <a:band2V>
      <a:tcTxStyle b="off" i="off"/>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b="off" i="off"/>
      <a:tcStyle>
        <a:tcBdr/>
      </a:tcStyle>
    </a:seCell>
    <a:swCell>
      <a:tcTxStyle b="off" i="off"/>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b="off" i="off"/>
      <a:tcStyle>
        <a:tcBdr/>
      </a:tcStyle>
    </a:neCell>
    <a:nwCell>
      <a:tcTxStyle b="off" i="off"/>
      <a:tcStyle>
        <a:tcBdr/>
      </a:tcStyle>
    </a:nwCell>
  </a:tblStyle>
  <a:tblStyle styleId="{159AE712-6F1C-49B8-A850-8C7ABEE9035E}" styleName="Table_2">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C2510A3B-2630-4F82-A865-4E254DF45DCF}" styleName="Table_3">
    <a:wholeTbl>
      <a:tcTxStyle b="off" i="off">
        <a:font>
          <a:latin typeface="Trebuchet MS"/>
          <a:ea typeface="Trebuchet MS"/>
          <a:cs typeface="Trebuchet MS"/>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E9F6FC"/>
          </a:solidFill>
        </a:fill>
      </a:tcStyle>
    </a:wholeTbl>
    <a:band1H>
      <a:tcTxStyle b="off" i="off"/>
      <a:tcStyle>
        <a:tcBdr/>
        <a:fill>
          <a:solidFill>
            <a:srgbClr val="D1ECF9"/>
          </a:solidFill>
        </a:fill>
      </a:tcStyle>
    </a:band1H>
    <a:band2H>
      <a:tcTxStyle b="off" i="off"/>
      <a:tcStyle>
        <a:tcBdr/>
      </a:tcStyle>
    </a:band2H>
    <a:band1V>
      <a:tcTxStyle b="off" i="off"/>
      <a:tcStyle>
        <a:tcBdr/>
        <a:fill>
          <a:solidFill>
            <a:srgbClr val="D1ECF9"/>
          </a:solidFill>
        </a:fill>
      </a:tcStyle>
    </a:band1V>
    <a:band2V>
      <a:tcTxStyle b="off" i="off"/>
      <a:tcStyle>
        <a:tcBdr/>
      </a:tcStyle>
    </a:band2V>
    <a:lastCol>
      <a:tcTxStyle b="on" i="off">
        <a:font>
          <a:latin typeface="Trebuchet MS"/>
          <a:ea typeface="Trebuchet MS"/>
          <a:cs typeface="Trebuchet MS"/>
        </a:font>
        <a:srgbClr val="FFFFFF"/>
      </a:tcTxStyle>
      <a:tcStyle>
        <a:tcBdr/>
        <a:fill>
          <a:solidFill>
            <a:srgbClr val="5FCBEF"/>
          </a:solidFill>
        </a:fill>
      </a:tcStyle>
    </a:lastCol>
    <a:firstCol>
      <a:tcTxStyle b="on" i="off">
        <a:font>
          <a:latin typeface="Trebuchet MS"/>
          <a:ea typeface="Trebuchet MS"/>
          <a:cs typeface="Trebuchet MS"/>
        </a:font>
        <a:srgbClr val="FFFFFF"/>
      </a:tcTxStyle>
      <a:tcStyle>
        <a:tcBdr/>
        <a:fill>
          <a:solidFill>
            <a:srgbClr val="5FCBEF"/>
          </a:solidFill>
        </a:fill>
      </a:tcStyle>
    </a:firstCol>
    <a:lastRow>
      <a:tcTxStyle b="on" i="off">
        <a:font>
          <a:latin typeface="Trebuchet MS"/>
          <a:ea typeface="Trebuchet MS"/>
          <a:cs typeface="Trebuchet MS"/>
        </a:font>
        <a:srgbClr val="FFFFFF"/>
      </a:tcTxStyle>
      <a:tcStyle>
        <a:tcBdr>
          <a:top>
            <a:ln w="38100" cap="flat" cmpd="sng">
              <a:solidFill>
                <a:srgbClr val="FFFFFF"/>
              </a:solidFill>
              <a:prstDash val="solid"/>
              <a:round/>
              <a:headEnd type="none" w="sm" len="sm"/>
              <a:tailEnd type="none" w="sm" len="sm"/>
            </a:ln>
          </a:top>
        </a:tcBdr>
        <a:fill>
          <a:solidFill>
            <a:srgbClr val="5FCBEF"/>
          </a:solidFill>
        </a:fill>
      </a:tcStyle>
    </a:lastRow>
    <a:seCell>
      <a:tcTxStyle b="off" i="off"/>
      <a:tcStyle>
        <a:tcBdr/>
      </a:tcStyle>
    </a:seCell>
    <a:swCell>
      <a:tcTxStyle b="off" i="off"/>
      <a:tcStyle>
        <a:tcBdr/>
      </a:tcStyle>
    </a:swCell>
    <a:firstRow>
      <a:tcTxStyle b="on" i="off">
        <a:font>
          <a:latin typeface="Trebuchet MS"/>
          <a:ea typeface="Trebuchet MS"/>
          <a:cs typeface="Trebuchet MS"/>
        </a:font>
        <a:srgbClr val="FFFFFF"/>
      </a:tcTxStyle>
      <a:tcStyle>
        <a:tcBdr>
          <a:bottom>
            <a:ln w="38100" cap="flat" cmpd="sng">
              <a:solidFill>
                <a:srgbClr val="FFFFFF"/>
              </a:solidFill>
              <a:prstDash val="solid"/>
              <a:round/>
              <a:headEnd type="none" w="sm" len="sm"/>
              <a:tailEnd type="none" w="sm" len="sm"/>
            </a:ln>
          </a:bottom>
        </a:tcBdr>
        <a:fill>
          <a:solidFill>
            <a:srgbClr val="5FCBEF"/>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21" d="100"/>
          <a:sy n="121" d="100"/>
        </p:scale>
        <p:origin x="74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customschemas.google.com/relationships/presentationmetadata" Target="meta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
        <p:cNvGrpSpPr/>
        <p:nvPr/>
      </p:nvGrpSpPr>
      <p:grpSpPr>
        <a:xfrm>
          <a:off x="0" y="0"/>
          <a:ext cx="0" cy="0"/>
          <a:chOff x="0" y="0"/>
          <a:chExt cx="0" cy="0"/>
        </a:xfrm>
      </p:grpSpPr>
      <p:sp>
        <p:nvSpPr>
          <p:cNvPr id="38" name="Google Shape;38;g245ad1ebe7a_0_1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9" name="Google Shape;39;g245ad1ebe7a_0_12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g26a4c3b9ec7_0_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1" name="Google Shape;111;g26a4c3b9ec7_0_4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2486fad1d9b_0_41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200"/>
              <a:buFont typeface="Arial"/>
              <a:buNone/>
            </a:pPr>
            <a:endParaRPr dirty="0"/>
          </a:p>
        </p:txBody>
      </p:sp>
      <p:sp>
        <p:nvSpPr>
          <p:cNvPr id="117" name="Google Shape;117;g2486fad1d9b_0_4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2486fad1d9b_0_417: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200"/>
              <a:buFont typeface="Arial"/>
              <a:buNone/>
            </a:pPr>
            <a:endParaRPr dirty="0"/>
          </a:p>
        </p:txBody>
      </p:sp>
      <p:sp>
        <p:nvSpPr>
          <p:cNvPr id="124" name="Google Shape;124;g2486fad1d9b_0_4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26a4c3b9ec7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1" name="Google Shape;131;g26a4c3b9ec7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en-US" dirty="0"/>
              <a:t>Michael having surgery, will be unavailable for week or so </a:t>
            </a: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Google Shape;44;g282d0d150c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5" name="Google Shape;45;g282d0d150c6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
        <p:cNvGrpSpPr/>
        <p:nvPr/>
      </p:nvGrpSpPr>
      <p:grpSpPr>
        <a:xfrm>
          <a:off x="0" y="0"/>
          <a:ext cx="0" cy="0"/>
          <a:chOff x="0" y="0"/>
          <a:chExt cx="0" cy="0"/>
        </a:xfrm>
      </p:grpSpPr>
      <p:sp>
        <p:nvSpPr>
          <p:cNvPr id="50" name="Google Shape;50;g2486fad1d9b_0_9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51" name="Google Shape;51;g2486fad1d9b_0_9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g2486fad1d9b_0_34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60" name="Google Shape;60;g2486fad1d9b_0_34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g2486fad1d9b_0_352:notes"/>
          <p:cNvSpPr txBox="1">
            <a:spLocks noGrp="1"/>
          </p:cNvSpPr>
          <p:nvPr>
            <p:ph type="body" idx="1"/>
          </p:nvPr>
        </p:nvSpPr>
        <p:spPr>
          <a:xfrm>
            <a:off x="685800" y="4400550"/>
            <a:ext cx="5486400" cy="36006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67" name="Google Shape;67;g2486fad1d9b_0_35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2486fad1d9b_0_357:notes"/>
          <p:cNvSpPr txBox="1">
            <a:spLocks noGrp="1"/>
          </p:cNvSpPr>
          <p:nvPr>
            <p:ph type="body" idx="1"/>
          </p:nvPr>
        </p:nvSpPr>
        <p:spPr>
          <a:xfrm>
            <a:off x="685800" y="4400550"/>
            <a:ext cx="5486400" cy="36006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73" name="Google Shape;73;g2486fad1d9b_0_35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gfcc70435ca_0_8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2" name="Google Shape;182;gfcc70435ca_0_8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83" name="Google Shape;183;gfcc70435ca_0_86: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7</a:t>
            </a:fld>
            <a:endParaRPr/>
          </a:p>
        </p:txBody>
      </p:sp>
    </p:spTree>
    <p:extLst>
      <p:ext uri="{BB962C8B-B14F-4D97-AF65-F5344CB8AC3E}">
        <p14:creationId xmlns:p14="http://schemas.microsoft.com/office/powerpoint/2010/main" val="38073693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gfcc70435ca_0_8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2" name="Google Shape;182;gfcc70435ca_0_8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83" name="Google Shape;183;gfcc70435ca_0_86: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8</a:t>
            </a:fld>
            <a:endParaRPr/>
          </a:p>
        </p:txBody>
      </p:sp>
    </p:spTree>
    <p:extLst>
      <p:ext uri="{BB962C8B-B14F-4D97-AF65-F5344CB8AC3E}">
        <p14:creationId xmlns:p14="http://schemas.microsoft.com/office/powerpoint/2010/main" val="38073693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2486fad1d9b_0_52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04" name="Google Shape;104;g2486fad1d9b_0_52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Custom Layout 1">
  <p:cSld name="CUSTOM_2">
    <p:spTree>
      <p:nvGrpSpPr>
        <p:cNvPr id="1" name="Shape 10"/>
        <p:cNvGrpSpPr/>
        <p:nvPr/>
      </p:nvGrpSpPr>
      <p:grpSpPr>
        <a:xfrm>
          <a:off x="0" y="0"/>
          <a:ext cx="0" cy="0"/>
          <a:chOff x="0" y="0"/>
          <a:chExt cx="0" cy="0"/>
        </a:xfrm>
      </p:grpSpPr>
      <p:sp>
        <p:nvSpPr>
          <p:cNvPr id="11" name="Google Shape;11;g245ad1ebe7a_0_117"/>
          <p:cNvSpPr txBox="1">
            <a:spLocks noGrp="1"/>
          </p:cNvSpPr>
          <p:nvPr>
            <p:ph type="title"/>
          </p:nvPr>
        </p:nvSpPr>
        <p:spPr>
          <a:xfrm>
            <a:off x="660450" y="1246862"/>
            <a:ext cx="10871100" cy="114300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12" name="Google Shape;12;g245ad1ebe7a_0_117"/>
          <p:cNvSpPr txBox="1">
            <a:spLocks noGrp="1"/>
          </p:cNvSpPr>
          <p:nvPr>
            <p:ph type="body" idx="1"/>
          </p:nvPr>
        </p:nvSpPr>
        <p:spPr>
          <a:xfrm>
            <a:off x="1103575" y="2706425"/>
            <a:ext cx="5373300" cy="3113700"/>
          </a:xfrm>
          <a:prstGeom prst="rect">
            <a:avLst/>
          </a:prstGeom>
          <a:noFill/>
          <a:ln>
            <a:noFill/>
          </a:ln>
        </p:spPr>
        <p:txBody>
          <a:bodyPr spcFirstLastPara="1" wrap="square" lIns="91425" tIns="45700" rIns="91425" bIns="45700" anchor="t" anchorCtr="0">
            <a:noAutofit/>
          </a:bodyPr>
          <a:lstStyle>
            <a:lvl1pPr marL="457200" lvl="0" indent="-355600" algn="l">
              <a:lnSpc>
                <a:spcPct val="100000"/>
              </a:lnSpc>
              <a:spcBef>
                <a:spcPts val="400"/>
              </a:spcBef>
              <a:spcAft>
                <a:spcPts val="0"/>
              </a:spcAft>
              <a:buSzPts val="2000"/>
              <a:buChar char="•"/>
              <a:defRPr/>
            </a:lvl1pPr>
            <a:lvl2pPr marL="914400" lvl="1" indent="-342900" algn="l">
              <a:lnSpc>
                <a:spcPct val="100000"/>
              </a:lnSpc>
              <a:spcBef>
                <a:spcPts val="360"/>
              </a:spcBef>
              <a:spcAft>
                <a:spcPts val="0"/>
              </a:spcAft>
              <a:buSzPts val="1800"/>
              <a:buChar char="–"/>
              <a:defRPr/>
            </a:lvl2pPr>
            <a:lvl3pPr marL="1371600" lvl="2" indent="-330200" algn="l">
              <a:lnSpc>
                <a:spcPct val="100000"/>
              </a:lnSpc>
              <a:spcBef>
                <a:spcPts val="320"/>
              </a:spcBef>
              <a:spcAft>
                <a:spcPts val="0"/>
              </a:spcAft>
              <a:buSzPts val="1600"/>
              <a:buChar char="•"/>
              <a:defRPr/>
            </a:lvl3pPr>
            <a:lvl4pPr marL="1828800" lvl="3" indent="-317500" algn="l">
              <a:lnSpc>
                <a:spcPct val="100000"/>
              </a:lnSpc>
              <a:spcBef>
                <a:spcPts val="280"/>
              </a:spcBef>
              <a:spcAft>
                <a:spcPts val="0"/>
              </a:spcAft>
              <a:buSzPts val="1400"/>
              <a:buChar char="–"/>
              <a:defRPr/>
            </a:lvl4pPr>
            <a:lvl5pPr marL="2286000" lvl="4" indent="-304800" algn="l">
              <a:lnSpc>
                <a:spcPct val="100000"/>
              </a:lnSpc>
              <a:spcBef>
                <a:spcPts val="240"/>
              </a:spcBef>
              <a:spcAft>
                <a:spcPts val="0"/>
              </a:spcAft>
              <a:buSzPts val="1200"/>
              <a:buChar char="»"/>
              <a:defRPr/>
            </a:lvl5pPr>
            <a:lvl6pPr marL="2743200" lvl="5" indent="-304800" algn="l">
              <a:lnSpc>
                <a:spcPct val="100000"/>
              </a:lnSpc>
              <a:spcBef>
                <a:spcPts val="240"/>
              </a:spcBef>
              <a:spcAft>
                <a:spcPts val="0"/>
              </a:spcAft>
              <a:buSzPts val="1200"/>
              <a:buChar char="»"/>
              <a:defRPr/>
            </a:lvl6pPr>
            <a:lvl7pPr marL="3200400" lvl="6" indent="-304800" algn="l">
              <a:lnSpc>
                <a:spcPct val="100000"/>
              </a:lnSpc>
              <a:spcBef>
                <a:spcPts val="240"/>
              </a:spcBef>
              <a:spcAft>
                <a:spcPts val="0"/>
              </a:spcAft>
              <a:buSzPts val="1200"/>
              <a:buChar char="»"/>
              <a:defRPr/>
            </a:lvl7pPr>
            <a:lvl8pPr marL="3657600" lvl="7" indent="-304800" algn="l">
              <a:lnSpc>
                <a:spcPct val="100000"/>
              </a:lnSpc>
              <a:spcBef>
                <a:spcPts val="240"/>
              </a:spcBef>
              <a:spcAft>
                <a:spcPts val="0"/>
              </a:spcAft>
              <a:buSzPts val="1200"/>
              <a:buChar char="»"/>
              <a:defRPr/>
            </a:lvl8pPr>
            <a:lvl9pPr marL="4114800" lvl="8" indent="-304800" algn="l">
              <a:lnSpc>
                <a:spcPct val="100000"/>
              </a:lnSpc>
              <a:spcBef>
                <a:spcPts val="240"/>
              </a:spcBef>
              <a:spcAft>
                <a:spcPts val="0"/>
              </a:spcAft>
              <a:buSzPts val="1200"/>
              <a:buChar char="»"/>
              <a:defRPr/>
            </a:lvl9pPr>
          </a:lstStyle>
          <a:p>
            <a:endParaRPr/>
          </a:p>
        </p:txBody>
      </p:sp>
      <p:sp>
        <p:nvSpPr>
          <p:cNvPr id="13" name="Google Shape;13;g245ad1ebe7a_0_117"/>
          <p:cNvSpPr txBox="1">
            <a:spLocks noGrp="1"/>
          </p:cNvSpPr>
          <p:nvPr>
            <p:ph type="body" idx="2"/>
          </p:nvPr>
        </p:nvSpPr>
        <p:spPr>
          <a:xfrm>
            <a:off x="6792300" y="2706425"/>
            <a:ext cx="4887300" cy="3113700"/>
          </a:xfrm>
          <a:prstGeom prst="rect">
            <a:avLst/>
          </a:prstGeom>
          <a:noFill/>
          <a:ln>
            <a:noFill/>
          </a:ln>
        </p:spPr>
        <p:txBody>
          <a:bodyPr spcFirstLastPara="1" wrap="square" lIns="91425" tIns="45700" rIns="91425" bIns="45700" anchor="t" anchorCtr="0">
            <a:noAutofit/>
          </a:bodyPr>
          <a:lstStyle>
            <a:lvl1pPr marL="457200" lvl="0" indent="-355600" algn="l">
              <a:lnSpc>
                <a:spcPct val="100000"/>
              </a:lnSpc>
              <a:spcBef>
                <a:spcPts val="400"/>
              </a:spcBef>
              <a:spcAft>
                <a:spcPts val="0"/>
              </a:spcAft>
              <a:buSzPts val="2000"/>
              <a:buChar char="•"/>
              <a:defRPr/>
            </a:lvl1pPr>
            <a:lvl2pPr marL="914400" lvl="1" indent="-342900" algn="l">
              <a:lnSpc>
                <a:spcPct val="100000"/>
              </a:lnSpc>
              <a:spcBef>
                <a:spcPts val="360"/>
              </a:spcBef>
              <a:spcAft>
                <a:spcPts val="0"/>
              </a:spcAft>
              <a:buSzPts val="1800"/>
              <a:buChar char="–"/>
              <a:defRPr/>
            </a:lvl2pPr>
            <a:lvl3pPr marL="1371600" lvl="2" indent="-330200" algn="l">
              <a:lnSpc>
                <a:spcPct val="100000"/>
              </a:lnSpc>
              <a:spcBef>
                <a:spcPts val="320"/>
              </a:spcBef>
              <a:spcAft>
                <a:spcPts val="0"/>
              </a:spcAft>
              <a:buSzPts val="1600"/>
              <a:buChar char="•"/>
              <a:defRPr/>
            </a:lvl3pPr>
            <a:lvl4pPr marL="1828800" lvl="3" indent="-317500" algn="l">
              <a:lnSpc>
                <a:spcPct val="100000"/>
              </a:lnSpc>
              <a:spcBef>
                <a:spcPts val="280"/>
              </a:spcBef>
              <a:spcAft>
                <a:spcPts val="0"/>
              </a:spcAft>
              <a:buSzPts val="1400"/>
              <a:buChar char="–"/>
              <a:defRPr/>
            </a:lvl4pPr>
            <a:lvl5pPr marL="2286000" lvl="4" indent="-304800" algn="l">
              <a:lnSpc>
                <a:spcPct val="100000"/>
              </a:lnSpc>
              <a:spcBef>
                <a:spcPts val="240"/>
              </a:spcBef>
              <a:spcAft>
                <a:spcPts val="0"/>
              </a:spcAft>
              <a:buSzPts val="1200"/>
              <a:buChar char="»"/>
              <a:defRPr/>
            </a:lvl5pPr>
            <a:lvl6pPr marL="2743200" lvl="5" indent="-304800" algn="l">
              <a:lnSpc>
                <a:spcPct val="100000"/>
              </a:lnSpc>
              <a:spcBef>
                <a:spcPts val="240"/>
              </a:spcBef>
              <a:spcAft>
                <a:spcPts val="0"/>
              </a:spcAft>
              <a:buSzPts val="1200"/>
              <a:buChar char="»"/>
              <a:defRPr/>
            </a:lvl6pPr>
            <a:lvl7pPr marL="3200400" lvl="6" indent="-304800" algn="l">
              <a:lnSpc>
                <a:spcPct val="100000"/>
              </a:lnSpc>
              <a:spcBef>
                <a:spcPts val="240"/>
              </a:spcBef>
              <a:spcAft>
                <a:spcPts val="0"/>
              </a:spcAft>
              <a:buSzPts val="1200"/>
              <a:buChar char="»"/>
              <a:defRPr/>
            </a:lvl7pPr>
            <a:lvl8pPr marL="3657600" lvl="7" indent="-304800" algn="l">
              <a:lnSpc>
                <a:spcPct val="100000"/>
              </a:lnSpc>
              <a:spcBef>
                <a:spcPts val="240"/>
              </a:spcBef>
              <a:spcAft>
                <a:spcPts val="0"/>
              </a:spcAft>
              <a:buSzPts val="1200"/>
              <a:buChar char="»"/>
              <a:defRPr/>
            </a:lvl8pPr>
            <a:lvl9pPr marL="4114800" lvl="8" indent="-304800" algn="l">
              <a:lnSpc>
                <a:spcPct val="100000"/>
              </a:lnSpc>
              <a:spcBef>
                <a:spcPts val="240"/>
              </a:spcBef>
              <a:spcAft>
                <a:spcPts val="0"/>
              </a:spcAft>
              <a:buSzPts val="1200"/>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4"/>
        <p:cNvGrpSpPr/>
        <p:nvPr/>
      </p:nvGrpSpPr>
      <p:grpSpPr>
        <a:xfrm>
          <a:off x="0" y="0"/>
          <a:ext cx="0" cy="0"/>
          <a:chOff x="0" y="0"/>
          <a:chExt cx="0" cy="0"/>
        </a:xfrm>
      </p:grpSpPr>
      <p:sp>
        <p:nvSpPr>
          <p:cNvPr id="15" name="Google Shape;15;g245ad1ebe7a_0_36"/>
          <p:cNvSpPr txBox="1">
            <a:spLocks noGrp="1"/>
          </p:cNvSpPr>
          <p:nvPr>
            <p:ph type="title"/>
          </p:nvPr>
        </p:nvSpPr>
        <p:spPr>
          <a:xfrm>
            <a:off x="677334" y="609600"/>
            <a:ext cx="8596800" cy="945000"/>
          </a:xfrm>
          <a:prstGeom prst="rect">
            <a:avLst/>
          </a:prstGeom>
          <a:noFill/>
          <a:ln>
            <a:noFill/>
          </a:ln>
        </p:spPr>
        <p:txBody>
          <a:bodyPr spcFirstLastPara="1" wrap="square" lIns="91425" tIns="45700" rIns="91425" bIns="45700" anchor="t" anchorCtr="0">
            <a:normAutofit/>
          </a:bodyPr>
          <a:lstStyle>
            <a:lvl1pPr lvl="0" algn="l">
              <a:lnSpc>
                <a:spcPct val="100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g245ad1ebe7a_0_36"/>
          <p:cNvSpPr txBox="1">
            <a:spLocks noGrp="1"/>
          </p:cNvSpPr>
          <p:nvPr>
            <p:ph type="sldNum" idx="12"/>
          </p:nvPr>
        </p:nvSpPr>
        <p:spPr>
          <a:xfrm>
            <a:off x="8590663" y="6041362"/>
            <a:ext cx="6834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chemeClr val="accent1"/>
                </a:solidFill>
                <a:latin typeface="Trebuchet MS"/>
                <a:ea typeface="Trebuchet MS"/>
                <a:cs typeface="Trebuchet MS"/>
                <a:sym typeface="Trebuchet MS"/>
              </a:defRPr>
            </a:lvl9pPr>
          </a:lstStyle>
          <a:p>
            <a:pPr marL="0" lvl="0" indent="0" algn="r" rtl="0">
              <a:spcBef>
                <a:spcPts val="0"/>
              </a:spcBef>
              <a:spcAft>
                <a:spcPts val="0"/>
              </a:spcAft>
              <a:buNone/>
            </a:pPr>
            <a:fld id="{00000000-1234-1234-1234-123412341234}" type="slidenum">
              <a:rPr lang="en-US"/>
              <a:t>‹#›</a:t>
            </a:fld>
            <a:endParaRPr/>
          </a:p>
        </p:txBody>
      </p:sp>
      <p:sp>
        <p:nvSpPr>
          <p:cNvPr id="17" name="Google Shape;17;g245ad1ebe7a_0_36"/>
          <p:cNvSpPr txBox="1">
            <a:spLocks noGrp="1"/>
          </p:cNvSpPr>
          <p:nvPr>
            <p:ph type="body" idx="1"/>
          </p:nvPr>
        </p:nvSpPr>
        <p:spPr>
          <a:xfrm>
            <a:off x="762000" y="1589700"/>
            <a:ext cx="10707300" cy="4138500"/>
          </a:xfrm>
          <a:prstGeom prst="rect">
            <a:avLst/>
          </a:prstGeom>
          <a:noFill/>
          <a:ln>
            <a:noFill/>
          </a:ln>
        </p:spPr>
        <p:txBody>
          <a:bodyPr spcFirstLastPara="1" wrap="square" lIns="91425" tIns="45700" rIns="91425" bIns="45700" anchor="t" anchorCtr="0">
            <a:noAutofit/>
          </a:bodyPr>
          <a:lstStyle>
            <a:lvl1pPr marL="457200" lvl="0" indent="-355600" algn="l">
              <a:lnSpc>
                <a:spcPct val="115000"/>
              </a:lnSpc>
              <a:spcBef>
                <a:spcPts val="400"/>
              </a:spcBef>
              <a:spcAft>
                <a:spcPts val="0"/>
              </a:spcAft>
              <a:buSzPts val="2000"/>
              <a:buChar char="•"/>
              <a:defRPr/>
            </a:lvl1pPr>
            <a:lvl2pPr marL="914400" lvl="1" indent="-342900" algn="l">
              <a:lnSpc>
                <a:spcPct val="115000"/>
              </a:lnSpc>
              <a:spcBef>
                <a:spcPts val="360"/>
              </a:spcBef>
              <a:spcAft>
                <a:spcPts val="0"/>
              </a:spcAft>
              <a:buSzPts val="1800"/>
              <a:buChar char="–"/>
              <a:defRPr/>
            </a:lvl2pPr>
            <a:lvl3pPr marL="1371600" lvl="2" indent="-330200" algn="l">
              <a:lnSpc>
                <a:spcPct val="115000"/>
              </a:lnSpc>
              <a:spcBef>
                <a:spcPts val="320"/>
              </a:spcBef>
              <a:spcAft>
                <a:spcPts val="0"/>
              </a:spcAft>
              <a:buSzPts val="1600"/>
              <a:buChar char="•"/>
              <a:defRPr/>
            </a:lvl3pPr>
            <a:lvl4pPr marL="1828800" lvl="3" indent="-317500" algn="l">
              <a:lnSpc>
                <a:spcPct val="115000"/>
              </a:lnSpc>
              <a:spcBef>
                <a:spcPts val="280"/>
              </a:spcBef>
              <a:spcAft>
                <a:spcPts val="0"/>
              </a:spcAft>
              <a:buSzPts val="1400"/>
              <a:buChar char="–"/>
              <a:defRPr/>
            </a:lvl4pPr>
            <a:lvl5pPr marL="2286000" lvl="4" indent="-304800" algn="l">
              <a:lnSpc>
                <a:spcPct val="115000"/>
              </a:lnSpc>
              <a:spcBef>
                <a:spcPts val="240"/>
              </a:spcBef>
              <a:spcAft>
                <a:spcPts val="0"/>
              </a:spcAft>
              <a:buSzPts val="1200"/>
              <a:buChar char="»"/>
              <a:defRPr/>
            </a:lvl5pPr>
            <a:lvl6pPr marL="2743200" lvl="5" indent="-304800" algn="l">
              <a:lnSpc>
                <a:spcPct val="115000"/>
              </a:lnSpc>
              <a:spcBef>
                <a:spcPts val="240"/>
              </a:spcBef>
              <a:spcAft>
                <a:spcPts val="0"/>
              </a:spcAft>
              <a:buSzPts val="1200"/>
              <a:buChar char="»"/>
              <a:defRPr/>
            </a:lvl6pPr>
            <a:lvl7pPr marL="3200400" lvl="6" indent="-304800" algn="l">
              <a:lnSpc>
                <a:spcPct val="115000"/>
              </a:lnSpc>
              <a:spcBef>
                <a:spcPts val="240"/>
              </a:spcBef>
              <a:spcAft>
                <a:spcPts val="0"/>
              </a:spcAft>
              <a:buSzPts val="1200"/>
              <a:buChar char="»"/>
              <a:defRPr/>
            </a:lvl7pPr>
            <a:lvl8pPr marL="3657600" lvl="7" indent="-304800" algn="l">
              <a:lnSpc>
                <a:spcPct val="115000"/>
              </a:lnSpc>
              <a:spcBef>
                <a:spcPts val="240"/>
              </a:spcBef>
              <a:spcAft>
                <a:spcPts val="0"/>
              </a:spcAft>
              <a:buSzPts val="1200"/>
              <a:buChar char="»"/>
              <a:defRPr/>
            </a:lvl8pPr>
            <a:lvl9pPr marL="4114800" lvl="8" indent="-304800" algn="l">
              <a:lnSpc>
                <a:spcPct val="115000"/>
              </a:lnSpc>
              <a:spcBef>
                <a:spcPts val="240"/>
              </a:spcBef>
              <a:spcAft>
                <a:spcPts val="0"/>
              </a:spcAft>
              <a:buSzPts val="12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8"/>
        <p:cNvGrpSpPr/>
        <p:nvPr/>
      </p:nvGrpSpPr>
      <p:grpSpPr>
        <a:xfrm>
          <a:off x="0" y="0"/>
          <a:ext cx="0" cy="0"/>
          <a:chOff x="0" y="0"/>
          <a:chExt cx="0" cy="0"/>
        </a:xfrm>
      </p:grpSpPr>
      <p:sp>
        <p:nvSpPr>
          <p:cNvPr id="19" name="Google Shape;19;g2486fad1d9b_0_517"/>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g2486fad1d9b_0_517"/>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21" name="Google Shape;21;g2486fad1d9b_0_517"/>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22" name="Google Shape;22;g2486fad1d9b_0_517"/>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ustom Layout 3">
  <p:cSld name="CUSTOM_4">
    <p:spTree>
      <p:nvGrpSpPr>
        <p:cNvPr id="1" name="Shape 23"/>
        <p:cNvGrpSpPr/>
        <p:nvPr/>
      </p:nvGrpSpPr>
      <p:grpSpPr>
        <a:xfrm>
          <a:off x="0" y="0"/>
          <a:ext cx="0" cy="0"/>
          <a:chOff x="0" y="0"/>
          <a:chExt cx="0" cy="0"/>
        </a:xfrm>
      </p:grpSpPr>
      <p:sp>
        <p:nvSpPr>
          <p:cNvPr id="24" name="Google Shape;24;g2486fad1d9b_0_566"/>
          <p:cNvSpPr txBox="1">
            <a:spLocks noGrp="1"/>
          </p:cNvSpPr>
          <p:nvPr>
            <p:ph type="title"/>
          </p:nvPr>
        </p:nvSpPr>
        <p:spPr>
          <a:xfrm>
            <a:off x="711200" y="274637"/>
            <a:ext cx="10871100" cy="114300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25" name="Google Shape;25;g2486fad1d9b_0_566"/>
          <p:cNvSpPr txBox="1">
            <a:spLocks noGrp="1"/>
          </p:cNvSpPr>
          <p:nvPr>
            <p:ph type="subTitle" idx="1"/>
          </p:nvPr>
        </p:nvSpPr>
        <p:spPr>
          <a:xfrm>
            <a:off x="707000" y="1279700"/>
            <a:ext cx="4854900" cy="754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400"/>
              </a:spcBef>
              <a:spcAft>
                <a:spcPts val="0"/>
              </a:spcAft>
              <a:buSzPts val="2000"/>
              <a:buNone/>
              <a:defRPr/>
            </a:lvl1pPr>
            <a:lvl2pPr lvl="1" algn="l">
              <a:lnSpc>
                <a:spcPct val="100000"/>
              </a:lnSpc>
              <a:spcBef>
                <a:spcPts val="360"/>
              </a:spcBef>
              <a:spcAft>
                <a:spcPts val="0"/>
              </a:spcAft>
              <a:buSzPts val="1800"/>
              <a:buNone/>
              <a:defRPr/>
            </a:lvl2pPr>
            <a:lvl3pPr lvl="2" algn="l">
              <a:lnSpc>
                <a:spcPct val="100000"/>
              </a:lnSpc>
              <a:spcBef>
                <a:spcPts val="320"/>
              </a:spcBef>
              <a:spcAft>
                <a:spcPts val="0"/>
              </a:spcAft>
              <a:buSzPts val="1600"/>
              <a:buNone/>
              <a:defRPr/>
            </a:lvl3pPr>
            <a:lvl4pPr lvl="3" algn="l">
              <a:lnSpc>
                <a:spcPct val="100000"/>
              </a:lnSpc>
              <a:spcBef>
                <a:spcPts val="280"/>
              </a:spcBef>
              <a:spcAft>
                <a:spcPts val="0"/>
              </a:spcAft>
              <a:buSzPts val="1400"/>
              <a:buNone/>
              <a:defRPr/>
            </a:lvl4pPr>
            <a:lvl5pPr lvl="4" algn="l">
              <a:lnSpc>
                <a:spcPct val="100000"/>
              </a:lnSpc>
              <a:spcBef>
                <a:spcPts val="240"/>
              </a:spcBef>
              <a:spcAft>
                <a:spcPts val="0"/>
              </a:spcAft>
              <a:buSzPts val="1200"/>
              <a:buNone/>
              <a:defRPr/>
            </a:lvl5pPr>
            <a:lvl6pPr lvl="5" algn="l">
              <a:lnSpc>
                <a:spcPct val="100000"/>
              </a:lnSpc>
              <a:spcBef>
                <a:spcPts val="240"/>
              </a:spcBef>
              <a:spcAft>
                <a:spcPts val="0"/>
              </a:spcAft>
              <a:buSzPts val="1200"/>
              <a:buNone/>
              <a:defRPr/>
            </a:lvl6pPr>
            <a:lvl7pPr lvl="6" algn="l">
              <a:lnSpc>
                <a:spcPct val="100000"/>
              </a:lnSpc>
              <a:spcBef>
                <a:spcPts val="240"/>
              </a:spcBef>
              <a:spcAft>
                <a:spcPts val="0"/>
              </a:spcAft>
              <a:buSzPts val="1200"/>
              <a:buNone/>
              <a:defRPr/>
            </a:lvl7pPr>
            <a:lvl8pPr lvl="7" algn="l">
              <a:lnSpc>
                <a:spcPct val="100000"/>
              </a:lnSpc>
              <a:spcBef>
                <a:spcPts val="240"/>
              </a:spcBef>
              <a:spcAft>
                <a:spcPts val="0"/>
              </a:spcAft>
              <a:buSzPts val="1200"/>
              <a:buNone/>
              <a:defRPr/>
            </a:lvl8pPr>
            <a:lvl9pPr lvl="8" algn="l">
              <a:lnSpc>
                <a:spcPct val="100000"/>
              </a:lnSpc>
              <a:spcBef>
                <a:spcPts val="240"/>
              </a:spcBef>
              <a:spcAft>
                <a:spcPts val="0"/>
              </a:spcAft>
              <a:buSzPts val="1200"/>
              <a:buNone/>
              <a:defRPr/>
            </a:lvl9pPr>
          </a:lstStyle>
          <a:p>
            <a:endParaRPr/>
          </a:p>
        </p:txBody>
      </p:sp>
      <p:sp>
        <p:nvSpPr>
          <p:cNvPr id="26" name="Google Shape;26;g2486fad1d9b_0_566"/>
          <p:cNvSpPr txBox="1">
            <a:spLocks noGrp="1"/>
          </p:cNvSpPr>
          <p:nvPr>
            <p:ph type="subTitle" idx="2"/>
          </p:nvPr>
        </p:nvSpPr>
        <p:spPr>
          <a:xfrm>
            <a:off x="6216975" y="1279700"/>
            <a:ext cx="4854900" cy="754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400"/>
              </a:spcBef>
              <a:spcAft>
                <a:spcPts val="0"/>
              </a:spcAft>
              <a:buSzPts val="2000"/>
              <a:buNone/>
              <a:defRPr/>
            </a:lvl1pPr>
            <a:lvl2pPr lvl="1" algn="l">
              <a:lnSpc>
                <a:spcPct val="100000"/>
              </a:lnSpc>
              <a:spcBef>
                <a:spcPts val="360"/>
              </a:spcBef>
              <a:spcAft>
                <a:spcPts val="0"/>
              </a:spcAft>
              <a:buSzPts val="1800"/>
              <a:buNone/>
              <a:defRPr/>
            </a:lvl2pPr>
            <a:lvl3pPr lvl="2" algn="l">
              <a:lnSpc>
                <a:spcPct val="100000"/>
              </a:lnSpc>
              <a:spcBef>
                <a:spcPts val="320"/>
              </a:spcBef>
              <a:spcAft>
                <a:spcPts val="0"/>
              </a:spcAft>
              <a:buSzPts val="1600"/>
              <a:buNone/>
              <a:defRPr/>
            </a:lvl3pPr>
            <a:lvl4pPr lvl="3" algn="l">
              <a:lnSpc>
                <a:spcPct val="100000"/>
              </a:lnSpc>
              <a:spcBef>
                <a:spcPts val="280"/>
              </a:spcBef>
              <a:spcAft>
                <a:spcPts val="0"/>
              </a:spcAft>
              <a:buSzPts val="1400"/>
              <a:buNone/>
              <a:defRPr/>
            </a:lvl4pPr>
            <a:lvl5pPr lvl="4" algn="l">
              <a:lnSpc>
                <a:spcPct val="100000"/>
              </a:lnSpc>
              <a:spcBef>
                <a:spcPts val="240"/>
              </a:spcBef>
              <a:spcAft>
                <a:spcPts val="0"/>
              </a:spcAft>
              <a:buSzPts val="1200"/>
              <a:buNone/>
              <a:defRPr/>
            </a:lvl5pPr>
            <a:lvl6pPr lvl="5" algn="l">
              <a:lnSpc>
                <a:spcPct val="100000"/>
              </a:lnSpc>
              <a:spcBef>
                <a:spcPts val="240"/>
              </a:spcBef>
              <a:spcAft>
                <a:spcPts val="0"/>
              </a:spcAft>
              <a:buSzPts val="1200"/>
              <a:buNone/>
              <a:defRPr/>
            </a:lvl6pPr>
            <a:lvl7pPr lvl="6" algn="l">
              <a:lnSpc>
                <a:spcPct val="100000"/>
              </a:lnSpc>
              <a:spcBef>
                <a:spcPts val="240"/>
              </a:spcBef>
              <a:spcAft>
                <a:spcPts val="0"/>
              </a:spcAft>
              <a:buSzPts val="1200"/>
              <a:buNone/>
              <a:defRPr/>
            </a:lvl7pPr>
            <a:lvl8pPr lvl="7" algn="l">
              <a:lnSpc>
                <a:spcPct val="100000"/>
              </a:lnSpc>
              <a:spcBef>
                <a:spcPts val="240"/>
              </a:spcBef>
              <a:spcAft>
                <a:spcPts val="0"/>
              </a:spcAft>
              <a:buSzPts val="1200"/>
              <a:buNone/>
              <a:defRPr/>
            </a:lvl8pPr>
            <a:lvl9pPr lvl="8" algn="l">
              <a:lnSpc>
                <a:spcPct val="100000"/>
              </a:lnSpc>
              <a:spcBef>
                <a:spcPts val="240"/>
              </a:spcBef>
              <a:spcAft>
                <a:spcPts val="0"/>
              </a:spcAft>
              <a:buSzPts val="1200"/>
              <a:buNone/>
              <a:defRPr/>
            </a:lvl9pPr>
          </a:lstStyle>
          <a:p>
            <a:endParaRPr/>
          </a:p>
        </p:txBody>
      </p:sp>
      <p:sp>
        <p:nvSpPr>
          <p:cNvPr id="27" name="Google Shape;27;g2486fad1d9b_0_566"/>
          <p:cNvSpPr txBox="1">
            <a:spLocks noGrp="1"/>
          </p:cNvSpPr>
          <p:nvPr>
            <p:ph type="body" idx="3"/>
          </p:nvPr>
        </p:nvSpPr>
        <p:spPr>
          <a:xfrm>
            <a:off x="711200" y="1885350"/>
            <a:ext cx="4854900" cy="4163700"/>
          </a:xfrm>
          <a:prstGeom prst="rect">
            <a:avLst/>
          </a:prstGeom>
          <a:noFill/>
          <a:ln>
            <a:noFill/>
          </a:ln>
        </p:spPr>
        <p:txBody>
          <a:bodyPr spcFirstLastPara="1" wrap="square" lIns="91425" tIns="45700" rIns="91425" bIns="45700" anchor="t" anchorCtr="0">
            <a:noAutofit/>
          </a:bodyPr>
          <a:lstStyle>
            <a:lvl1pPr marL="457200" lvl="0" indent="-355600" algn="l">
              <a:lnSpc>
                <a:spcPct val="100000"/>
              </a:lnSpc>
              <a:spcBef>
                <a:spcPts val="400"/>
              </a:spcBef>
              <a:spcAft>
                <a:spcPts val="0"/>
              </a:spcAft>
              <a:buSzPts val="2000"/>
              <a:buChar char="•"/>
              <a:defRPr/>
            </a:lvl1pPr>
            <a:lvl2pPr marL="914400" lvl="1" indent="-342900" algn="l">
              <a:lnSpc>
                <a:spcPct val="100000"/>
              </a:lnSpc>
              <a:spcBef>
                <a:spcPts val="360"/>
              </a:spcBef>
              <a:spcAft>
                <a:spcPts val="0"/>
              </a:spcAft>
              <a:buSzPts val="1800"/>
              <a:buChar char="–"/>
              <a:defRPr/>
            </a:lvl2pPr>
            <a:lvl3pPr marL="1371600" lvl="2" indent="-330200" algn="l">
              <a:lnSpc>
                <a:spcPct val="100000"/>
              </a:lnSpc>
              <a:spcBef>
                <a:spcPts val="320"/>
              </a:spcBef>
              <a:spcAft>
                <a:spcPts val="0"/>
              </a:spcAft>
              <a:buSzPts val="1600"/>
              <a:buChar char="•"/>
              <a:defRPr/>
            </a:lvl3pPr>
            <a:lvl4pPr marL="1828800" lvl="3" indent="-317500" algn="l">
              <a:lnSpc>
                <a:spcPct val="100000"/>
              </a:lnSpc>
              <a:spcBef>
                <a:spcPts val="280"/>
              </a:spcBef>
              <a:spcAft>
                <a:spcPts val="0"/>
              </a:spcAft>
              <a:buSzPts val="1400"/>
              <a:buChar char="–"/>
              <a:defRPr/>
            </a:lvl4pPr>
            <a:lvl5pPr marL="2286000" lvl="4" indent="-304800" algn="l">
              <a:lnSpc>
                <a:spcPct val="100000"/>
              </a:lnSpc>
              <a:spcBef>
                <a:spcPts val="240"/>
              </a:spcBef>
              <a:spcAft>
                <a:spcPts val="0"/>
              </a:spcAft>
              <a:buSzPts val="1200"/>
              <a:buChar char="»"/>
              <a:defRPr/>
            </a:lvl5pPr>
            <a:lvl6pPr marL="2743200" lvl="5" indent="-304800" algn="l">
              <a:lnSpc>
                <a:spcPct val="100000"/>
              </a:lnSpc>
              <a:spcBef>
                <a:spcPts val="240"/>
              </a:spcBef>
              <a:spcAft>
                <a:spcPts val="0"/>
              </a:spcAft>
              <a:buSzPts val="1200"/>
              <a:buChar char="»"/>
              <a:defRPr/>
            </a:lvl6pPr>
            <a:lvl7pPr marL="3200400" lvl="6" indent="-304800" algn="l">
              <a:lnSpc>
                <a:spcPct val="100000"/>
              </a:lnSpc>
              <a:spcBef>
                <a:spcPts val="240"/>
              </a:spcBef>
              <a:spcAft>
                <a:spcPts val="0"/>
              </a:spcAft>
              <a:buSzPts val="1200"/>
              <a:buChar char="»"/>
              <a:defRPr/>
            </a:lvl7pPr>
            <a:lvl8pPr marL="3657600" lvl="7" indent="-304800" algn="l">
              <a:lnSpc>
                <a:spcPct val="100000"/>
              </a:lnSpc>
              <a:spcBef>
                <a:spcPts val="240"/>
              </a:spcBef>
              <a:spcAft>
                <a:spcPts val="0"/>
              </a:spcAft>
              <a:buSzPts val="1200"/>
              <a:buChar char="»"/>
              <a:defRPr/>
            </a:lvl8pPr>
            <a:lvl9pPr marL="4114800" lvl="8" indent="-304800" algn="l">
              <a:lnSpc>
                <a:spcPct val="100000"/>
              </a:lnSpc>
              <a:spcBef>
                <a:spcPts val="240"/>
              </a:spcBef>
              <a:spcAft>
                <a:spcPts val="0"/>
              </a:spcAft>
              <a:buSzPts val="1200"/>
              <a:buChar char="»"/>
              <a:defRPr/>
            </a:lvl9pPr>
          </a:lstStyle>
          <a:p>
            <a:endParaRPr/>
          </a:p>
        </p:txBody>
      </p:sp>
      <p:sp>
        <p:nvSpPr>
          <p:cNvPr id="28" name="Google Shape;28;g2486fad1d9b_0_566"/>
          <p:cNvSpPr txBox="1">
            <a:spLocks noGrp="1"/>
          </p:cNvSpPr>
          <p:nvPr>
            <p:ph type="body" idx="4"/>
          </p:nvPr>
        </p:nvSpPr>
        <p:spPr>
          <a:xfrm>
            <a:off x="6295525" y="1885350"/>
            <a:ext cx="4854900" cy="4163700"/>
          </a:xfrm>
          <a:prstGeom prst="rect">
            <a:avLst/>
          </a:prstGeom>
          <a:noFill/>
          <a:ln>
            <a:noFill/>
          </a:ln>
        </p:spPr>
        <p:txBody>
          <a:bodyPr spcFirstLastPara="1" wrap="square" lIns="91425" tIns="45700" rIns="91425" bIns="45700" anchor="t" anchorCtr="0">
            <a:noAutofit/>
          </a:bodyPr>
          <a:lstStyle>
            <a:lvl1pPr marL="457200" lvl="0" indent="-355600" algn="l">
              <a:lnSpc>
                <a:spcPct val="100000"/>
              </a:lnSpc>
              <a:spcBef>
                <a:spcPts val="400"/>
              </a:spcBef>
              <a:spcAft>
                <a:spcPts val="0"/>
              </a:spcAft>
              <a:buSzPts val="2000"/>
              <a:buChar char="•"/>
              <a:defRPr/>
            </a:lvl1pPr>
            <a:lvl2pPr marL="914400" lvl="1" indent="-342900" algn="l">
              <a:lnSpc>
                <a:spcPct val="100000"/>
              </a:lnSpc>
              <a:spcBef>
                <a:spcPts val="360"/>
              </a:spcBef>
              <a:spcAft>
                <a:spcPts val="0"/>
              </a:spcAft>
              <a:buSzPts val="1800"/>
              <a:buChar char="–"/>
              <a:defRPr/>
            </a:lvl2pPr>
            <a:lvl3pPr marL="1371600" lvl="2" indent="-330200" algn="l">
              <a:lnSpc>
                <a:spcPct val="100000"/>
              </a:lnSpc>
              <a:spcBef>
                <a:spcPts val="320"/>
              </a:spcBef>
              <a:spcAft>
                <a:spcPts val="0"/>
              </a:spcAft>
              <a:buSzPts val="1600"/>
              <a:buChar char="•"/>
              <a:defRPr/>
            </a:lvl3pPr>
            <a:lvl4pPr marL="1828800" lvl="3" indent="-317500" algn="l">
              <a:lnSpc>
                <a:spcPct val="100000"/>
              </a:lnSpc>
              <a:spcBef>
                <a:spcPts val="280"/>
              </a:spcBef>
              <a:spcAft>
                <a:spcPts val="0"/>
              </a:spcAft>
              <a:buSzPts val="1400"/>
              <a:buChar char="–"/>
              <a:defRPr/>
            </a:lvl4pPr>
            <a:lvl5pPr marL="2286000" lvl="4" indent="-304800" algn="l">
              <a:lnSpc>
                <a:spcPct val="100000"/>
              </a:lnSpc>
              <a:spcBef>
                <a:spcPts val="240"/>
              </a:spcBef>
              <a:spcAft>
                <a:spcPts val="0"/>
              </a:spcAft>
              <a:buSzPts val="1200"/>
              <a:buChar char="»"/>
              <a:defRPr/>
            </a:lvl5pPr>
            <a:lvl6pPr marL="2743200" lvl="5" indent="-304800" algn="l">
              <a:lnSpc>
                <a:spcPct val="100000"/>
              </a:lnSpc>
              <a:spcBef>
                <a:spcPts val="240"/>
              </a:spcBef>
              <a:spcAft>
                <a:spcPts val="0"/>
              </a:spcAft>
              <a:buSzPts val="1200"/>
              <a:buChar char="»"/>
              <a:defRPr/>
            </a:lvl6pPr>
            <a:lvl7pPr marL="3200400" lvl="6" indent="-304800" algn="l">
              <a:lnSpc>
                <a:spcPct val="100000"/>
              </a:lnSpc>
              <a:spcBef>
                <a:spcPts val="240"/>
              </a:spcBef>
              <a:spcAft>
                <a:spcPts val="0"/>
              </a:spcAft>
              <a:buSzPts val="1200"/>
              <a:buChar char="»"/>
              <a:defRPr/>
            </a:lvl7pPr>
            <a:lvl8pPr marL="3657600" lvl="7" indent="-304800" algn="l">
              <a:lnSpc>
                <a:spcPct val="100000"/>
              </a:lnSpc>
              <a:spcBef>
                <a:spcPts val="240"/>
              </a:spcBef>
              <a:spcAft>
                <a:spcPts val="0"/>
              </a:spcAft>
              <a:buSzPts val="1200"/>
              <a:buChar char="»"/>
              <a:defRPr/>
            </a:lvl8pPr>
            <a:lvl9pPr marL="4114800" lvl="8" indent="-304800" algn="l">
              <a:lnSpc>
                <a:spcPct val="100000"/>
              </a:lnSpc>
              <a:spcBef>
                <a:spcPts val="240"/>
              </a:spcBef>
              <a:spcAft>
                <a:spcPts val="0"/>
              </a:spcAft>
              <a:buSzPts val="1200"/>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ustom Layout 2">
  <p:cSld name="CUSTOM_1">
    <p:spTree>
      <p:nvGrpSpPr>
        <p:cNvPr id="1" name="Shape 32"/>
        <p:cNvGrpSpPr/>
        <p:nvPr/>
      </p:nvGrpSpPr>
      <p:grpSpPr>
        <a:xfrm>
          <a:off x="0" y="0"/>
          <a:ext cx="0" cy="0"/>
          <a:chOff x="0" y="0"/>
          <a:chExt cx="0" cy="0"/>
        </a:xfrm>
      </p:grpSpPr>
      <p:sp>
        <p:nvSpPr>
          <p:cNvPr id="33" name="Google Shape;33;g245ad1ebe7a_0_42"/>
          <p:cNvSpPr txBox="1">
            <a:spLocks noGrp="1"/>
          </p:cNvSpPr>
          <p:nvPr>
            <p:ph type="title"/>
          </p:nvPr>
        </p:nvSpPr>
        <p:spPr>
          <a:xfrm>
            <a:off x="1051025" y="315300"/>
            <a:ext cx="9288600" cy="11823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layout with centered title and subtitle placeholders" type="title">
  <p:cSld name="TITLE">
    <p:spTree>
      <p:nvGrpSpPr>
        <p:cNvPr id="1" name="Shape 34"/>
        <p:cNvGrpSpPr/>
        <p:nvPr/>
      </p:nvGrpSpPr>
      <p:grpSpPr>
        <a:xfrm>
          <a:off x="0" y="0"/>
          <a:ext cx="0" cy="0"/>
          <a:chOff x="0" y="0"/>
          <a:chExt cx="0" cy="0"/>
        </a:xfrm>
      </p:grpSpPr>
      <p:sp>
        <p:nvSpPr>
          <p:cNvPr id="35" name="Google Shape;35;g245ad1ebe7a_0_24"/>
          <p:cNvSpPr txBox="1">
            <a:spLocks noGrp="1"/>
          </p:cNvSpPr>
          <p:nvPr>
            <p:ph type="ctrTitle"/>
          </p:nvPr>
        </p:nvSpPr>
        <p:spPr>
          <a:xfrm>
            <a:off x="914400" y="2130425"/>
            <a:ext cx="10363200" cy="14700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36" name="Google Shape;36;g245ad1ebe7a_0_24"/>
          <p:cNvSpPr txBox="1">
            <a:spLocks noGrp="1"/>
          </p:cNvSpPr>
          <p:nvPr>
            <p:ph type="subTitle" idx="1"/>
          </p:nvPr>
        </p:nvSpPr>
        <p:spPr>
          <a:xfrm>
            <a:off x="1828800" y="3886200"/>
            <a:ext cx="8534400" cy="1752600"/>
          </a:xfrm>
          <a:prstGeom prst="rect">
            <a:avLst/>
          </a:prstGeom>
          <a:noFill/>
          <a:ln>
            <a:noFill/>
          </a:ln>
        </p:spPr>
        <p:txBody>
          <a:bodyPr spcFirstLastPara="1" wrap="square" lIns="91425" tIns="45700" rIns="91425" bIns="45700" anchor="t" anchorCtr="0">
            <a:noAutofit/>
          </a:bodyPr>
          <a:lstStyle>
            <a:lvl1pPr lvl="0" algn="l">
              <a:lnSpc>
                <a:spcPct val="100000"/>
              </a:lnSpc>
              <a:spcBef>
                <a:spcPts val="360"/>
              </a:spcBef>
              <a:spcAft>
                <a:spcPts val="0"/>
              </a:spcAft>
              <a:buClr>
                <a:schemeClr val="dk1"/>
              </a:buClr>
              <a:buSzPts val="1800"/>
              <a:buChar char="•"/>
              <a:defRPr/>
            </a:lvl1pPr>
            <a:lvl2pPr lvl="1" algn="l">
              <a:lnSpc>
                <a:spcPct val="100000"/>
              </a:lnSpc>
              <a:spcBef>
                <a:spcPts val="360"/>
              </a:spcBef>
              <a:spcAft>
                <a:spcPts val="0"/>
              </a:spcAft>
              <a:buClr>
                <a:schemeClr val="dk1"/>
              </a:buClr>
              <a:buSzPts val="1800"/>
              <a:buChar char="–"/>
              <a:defRPr/>
            </a:lvl2pPr>
            <a:lvl3pPr lvl="2" algn="l">
              <a:lnSpc>
                <a:spcPct val="100000"/>
              </a:lnSpc>
              <a:spcBef>
                <a:spcPts val="360"/>
              </a:spcBef>
              <a:spcAft>
                <a:spcPts val="0"/>
              </a:spcAft>
              <a:buClr>
                <a:schemeClr val="dk1"/>
              </a:buClr>
              <a:buSzPts val="1800"/>
              <a:buChar char="•"/>
              <a:defRPr/>
            </a:lvl3pPr>
            <a:lvl4pPr lvl="3" algn="l">
              <a:lnSpc>
                <a:spcPct val="100000"/>
              </a:lnSpc>
              <a:spcBef>
                <a:spcPts val="360"/>
              </a:spcBef>
              <a:spcAft>
                <a:spcPts val="0"/>
              </a:spcAft>
              <a:buClr>
                <a:schemeClr val="dk1"/>
              </a:buClr>
              <a:buSzPts val="1800"/>
              <a:buChar char="–"/>
              <a:defRPr/>
            </a:lvl4pPr>
            <a:lvl5pPr lvl="4" algn="l">
              <a:lnSpc>
                <a:spcPct val="100000"/>
              </a:lnSpc>
              <a:spcBef>
                <a:spcPts val="360"/>
              </a:spcBef>
              <a:spcAft>
                <a:spcPts val="0"/>
              </a:spcAft>
              <a:buClr>
                <a:schemeClr val="dk1"/>
              </a:buClr>
              <a:buSzPts val="1800"/>
              <a:buChar char="»"/>
              <a:defRPr/>
            </a:lvl5pPr>
            <a:lvl6pPr lvl="5" algn="l">
              <a:lnSpc>
                <a:spcPct val="100000"/>
              </a:lnSpc>
              <a:spcBef>
                <a:spcPts val="360"/>
              </a:spcBef>
              <a:spcAft>
                <a:spcPts val="0"/>
              </a:spcAft>
              <a:buClr>
                <a:schemeClr val="dk1"/>
              </a:buClr>
              <a:buSzPts val="1800"/>
              <a:buChar char="»"/>
              <a:defRPr/>
            </a:lvl6pPr>
            <a:lvl7pPr lvl="6" algn="l">
              <a:lnSpc>
                <a:spcPct val="100000"/>
              </a:lnSpc>
              <a:spcBef>
                <a:spcPts val="360"/>
              </a:spcBef>
              <a:spcAft>
                <a:spcPts val="0"/>
              </a:spcAft>
              <a:buClr>
                <a:schemeClr val="dk1"/>
              </a:buClr>
              <a:buSzPts val="1800"/>
              <a:buChar char="»"/>
              <a:defRPr/>
            </a:lvl7pPr>
            <a:lvl8pPr lvl="7" algn="l">
              <a:lnSpc>
                <a:spcPct val="100000"/>
              </a:lnSpc>
              <a:spcBef>
                <a:spcPts val="360"/>
              </a:spcBef>
              <a:spcAft>
                <a:spcPts val="0"/>
              </a:spcAft>
              <a:buClr>
                <a:schemeClr val="dk1"/>
              </a:buClr>
              <a:buSzPts val="1800"/>
              <a:buChar char="»"/>
              <a:defRPr/>
            </a:lvl8pPr>
            <a:lvl9pPr lvl="8" algn="l">
              <a:lnSpc>
                <a:spcPct val="100000"/>
              </a:lnSpc>
              <a:spcBef>
                <a:spcPts val="360"/>
              </a:spcBef>
              <a:spcAft>
                <a:spcPts val="0"/>
              </a:spcAft>
              <a:buClr>
                <a:schemeClr val="dk1"/>
              </a:buClr>
              <a:buSzPts val="1800"/>
              <a:buChar char="»"/>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8">
            <a:alphaModFix/>
          </a:blip>
          <a:stretch>
            <a:fillRect/>
          </a:stretch>
        </a:blipFill>
        <a:effectLst/>
      </p:bgPr>
    </p:bg>
    <p:spTree>
      <p:nvGrpSpPr>
        <p:cNvPr id="1" name="Shape 5"/>
        <p:cNvGrpSpPr/>
        <p:nvPr/>
      </p:nvGrpSpPr>
      <p:grpSpPr>
        <a:xfrm>
          <a:off x="0" y="0"/>
          <a:ext cx="0" cy="0"/>
          <a:chOff x="0" y="0"/>
          <a:chExt cx="0" cy="0"/>
        </a:xfrm>
      </p:grpSpPr>
      <p:sp>
        <p:nvSpPr>
          <p:cNvPr id="6" name="Google Shape;6;g245ad1ebe7a_0_20"/>
          <p:cNvSpPr txBox="1">
            <a:spLocks noGrp="1"/>
          </p:cNvSpPr>
          <p:nvPr>
            <p:ph type="title"/>
          </p:nvPr>
        </p:nvSpPr>
        <p:spPr>
          <a:xfrm>
            <a:off x="711200" y="274637"/>
            <a:ext cx="10871100" cy="11430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800"/>
              <a:buFont typeface="Arial"/>
              <a:buNone/>
              <a:defRPr sz="2800" b="0" i="0" u="none" strike="noStrike" cap="none">
                <a:solidFill>
                  <a:srgbClr val="0182AC"/>
                </a:solidFill>
                <a:latin typeface="Verdana"/>
                <a:ea typeface="Verdana"/>
                <a:cs typeface="Verdana"/>
                <a:sym typeface="Verdana"/>
              </a:defRPr>
            </a:lvl1pPr>
            <a:lvl2pPr marR="0" lvl="1"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2pPr>
            <a:lvl3pPr marR="0" lvl="2"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3pPr>
            <a:lvl4pPr marR="0" lvl="3"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4pPr>
            <a:lvl5pPr marR="0" lvl="4"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5pPr>
            <a:lvl6pPr marR="0" lvl="5"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6pPr>
            <a:lvl7pPr marR="0" lvl="6"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7pPr>
            <a:lvl8pPr marR="0" lvl="7"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8pPr>
            <a:lvl9pPr marR="0" lvl="8" algn="ctr" rtl="0">
              <a:lnSpc>
                <a:spcPct val="100000"/>
              </a:lnSpc>
              <a:spcBef>
                <a:spcPts val="0"/>
              </a:spcBef>
              <a:spcAft>
                <a:spcPts val="0"/>
              </a:spcAft>
              <a:buClr>
                <a:srgbClr val="000000"/>
              </a:buClr>
              <a:buSzPts val="1400"/>
              <a:buFont typeface="Arial"/>
              <a:buNone/>
              <a:defRPr sz="2400" b="0" i="0" u="none" strike="noStrike" cap="none">
                <a:solidFill>
                  <a:srgbClr val="0182AC"/>
                </a:solidFill>
                <a:latin typeface="Verdana"/>
                <a:ea typeface="Verdana"/>
                <a:cs typeface="Verdana"/>
                <a:sym typeface="Verdana"/>
              </a:defRPr>
            </a:lvl9pPr>
          </a:lstStyle>
          <a:p>
            <a:endParaRPr/>
          </a:p>
        </p:txBody>
      </p:sp>
      <p:sp>
        <p:nvSpPr>
          <p:cNvPr id="7" name="Google Shape;7;g245ad1ebe7a_0_20"/>
          <p:cNvSpPr txBox="1">
            <a:spLocks noGrp="1"/>
          </p:cNvSpPr>
          <p:nvPr>
            <p:ph type="body" idx="1"/>
          </p:nvPr>
        </p:nvSpPr>
        <p:spPr>
          <a:xfrm>
            <a:off x="711200" y="1600200"/>
            <a:ext cx="10871100" cy="4343400"/>
          </a:xfrm>
          <a:prstGeom prst="rect">
            <a:avLst/>
          </a:prstGeom>
          <a:noFill/>
          <a:ln>
            <a:noFill/>
          </a:ln>
        </p:spPr>
        <p:txBody>
          <a:bodyPr spcFirstLastPara="1" wrap="square" lIns="91425" tIns="45700" rIns="91425" bIns="45700" anchor="t" anchorCtr="0">
            <a:noAutofit/>
          </a:bodyPr>
          <a:lstStyle>
            <a:lvl1pPr marL="457200" marR="0" lvl="0" indent="-355600" algn="l" rtl="0">
              <a:lnSpc>
                <a:spcPct val="100000"/>
              </a:lnSpc>
              <a:spcBef>
                <a:spcPts val="400"/>
              </a:spcBef>
              <a:spcAft>
                <a:spcPts val="0"/>
              </a:spcAft>
              <a:buClr>
                <a:schemeClr val="dk1"/>
              </a:buClr>
              <a:buSzPts val="2000"/>
              <a:buFont typeface="Verdana"/>
              <a:buChar char="•"/>
              <a:defRPr sz="2000" b="0" i="0" u="none" strike="noStrike" cap="none">
                <a:solidFill>
                  <a:schemeClr val="dk1"/>
                </a:solidFill>
                <a:latin typeface="Verdana"/>
                <a:ea typeface="Verdana"/>
                <a:cs typeface="Verdana"/>
                <a:sym typeface="Verdana"/>
              </a:defRPr>
            </a:lvl1pPr>
            <a:lvl2pPr marL="914400" marR="0" lvl="1" indent="-342900" algn="l" rtl="0">
              <a:lnSpc>
                <a:spcPct val="100000"/>
              </a:lnSpc>
              <a:spcBef>
                <a:spcPts val="360"/>
              </a:spcBef>
              <a:spcAft>
                <a:spcPts val="0"/>
              </a:spcAft>
              <a:buClr>
                <a:schemeClr val="dk1"/>
              </a:buClr>
              <a:buSzPts val="1800"/>
              <a:buFont typeface="Verdana"/>
              <a:buChar char="–"/>
              <a:defRPr sz="1800" b="0" i="0" u="none" strike="noStrike" cap="none">
                <a:solidFill>
                  <a:schemeClr val="dk1"/>
                </a:solidFill>
                <a:latin typeface="Verdana"/>
                <a:ea typeface="Verdana"/>
                <a:cs typeface="Verdana"/>
                <a:sym typeface="Verdana"/>
              </a:defRPr>
            </a:lvl2pPr>
            <a:lvl3pPr marL="1371600" marR="0" lvl="2" indent="-330200" algn="l" rtl="0">
              <a:lnSpc>
                <a:spcPct val="100000"/>
              </a:lnSpc>
              <a:spcBef>
                <a:spcPts val="320"/>
              </a:spcBef>
              <a:spcAft>
                <a:spcPts val="0"/>
              </a:spcAft>
              <a:buClr>
                <a:schemeClr val="dk1"/>
              </a:buClr>
              <a:buSzPts val="1600"/>
              <a:buFont typeface="Verdana"/>
              <a:buChar char="•"/>
              <a:defRPr sz="1600" b="0" i="0" u="none" strike="noStrike" cap="none">
                <a:solidFill>
                  <a:schemeClr val="dk1"/>
                </a:solidFill>
                <a:latin typeface="Verdana"/>
                <a:ea typeface="Verdana"/>
                <a:cs typeface="Verdana"/>
                <a:sym typeface="Verdana"/>
              </a:defRPr>
            </a:lvl3pPr>
            <a:lvl4pPr marL="1828800" marR="0" lvl="3" indent="-317500" algn="l" rtl="0">
              <a:lnSpc>
                <a:spcPct val="100000"/>
              </a:lnSpc>
              <a:spcBef>
                <a:spcPts val="280"/>
              </a:spcBef>
              <a:spcAft>
                <a:spcPts val="0"/>
              </a:spcAft>
              <a:buClr>
                <a:schemeClr val="dk1"/>
              </a:buClr>
              <a:buSzPts val="1400"/>
              <a:buFont typeface="Verdana"/>
              <a:buChar char="–"/>
              <a:defRPr sz="1400" b="0" i="0" u="none" strike="noStrike" cap="none">
                <a:solidFill>
                  <a:schemeClr val="dk1"/>
                </a:solidFill>
                <a:latin typeface="Verdana"/>
                <a:ea typeface="Verdana"/>
                <a:cs typeface="Verdana"/>
                <a:sym typeface="Verdana"/>
              </a:defRPr>
            </a:lvl4pPr>
            <a:lvl5pPr marL="2286000" marR="0" lvl="4" indent="-304800" algn="l" rtl="0">
              <a:lnSpc>
                <a:spcPct val="100000"/>
              </a:lnSpc>
              <a:spcBef>
                <a:spcPts val="240"/>
              </a:spcBef>
              <a:spcAft>
                <a:spcPts val="0"/>
              </a:spcAft>
              <a:buClr>
                <a:schemeClr val="dk1"/>
              </a:buClr>
              <a:buSzPts val="1200"/>
              <a:buFont typeface="Verdana"/>
              <a:buChar char="»"/>
              <a:defRPr sz="1200" b="0" i="0" u="none" strike="noStrike" cap="none">
                <a:solidFill>
                  <a:schemeClr val="dk1"/>
                </a:solidFill>
                <a:latin typeface="Verdana"/>
                <a:ea typeface="Verdana"/>
                <a:cs typeface="Verdana"/>
                <a:sym typeface="Verdana"/>
              </a:defRPr>
            </a:lvl5pPr>
            <a:lvl6pPr marL="2743200" marR="0" lvl="5" indent="-304800" algn="l" rtl="0">
              <a:lnSpc>
                <a:spcPct val="100000"/>
              </a:lnSpc>
              <a:spcBef>
                <a:spcPts val="240"/>
              </a:spcBef>
              <a:spcAft>
                <a:spcPts val="0"/>
              </a:spcAft>
              <a:buClr>
                <a:schemeClr val="dk1"/>
              </a:buClr>
              <a:buSzPts val="1200"/>
              <a:buFont typeface="Verdana"/>
              <a:buChar char="»"/>
              <a:defRPr sz="1200" b="0" i="0" u="none" strike="noStrike" cap="none">
                <a:solidFill>
                  <a:schemeClr val="dk1"/>
                </a:solidFill>
                <a:latin typeface="Verdana"/>
                <a:ea typeface="Verdana"/>
                <a:cs typeface="Verdana"/>
                <a:sym typeface="Verdana"/>
              </a:defRPr>
            </a:lvl6pPr>
            <a:lvl7pPr marL="3200400" marR="0" lvl="6" indent="-304800" algn="l" rtl="0">
              <a:lnSpc>
                <a:spcPct val="100000"/>
              </a:lnSpc>
              <a:spcBef>
                <a:spcPts val="240"/>
              </a:spcBef>
              <a:spcAft>
                <a:spcPts val="0"/>
              </a:spcAft>
              <a:buClr>
                <a:schemeClr val="dk1"/>
              </a:buClr>
              <a:buSzPts val="1200"/>
              <a:buFont typeface="Verdana"/>
              <a:buChar char="»"/>
              <a:defRPr sz="1200" b="0" i="0" u="none" strike="noStrike" cap="none">
                <a:solidFill>
                  <a:schemeClr val="dk1"/>
                </a:solidFill>
                <a:latin typeface="Verdana"/>
                <a:ea typeface="Verdana"/>
                <a:cs typeface="Verdana"/>
                <a:sym typeface="Verdana"/>
              </a:defRPr>
            </a:lvl7pPr>
            <a:lvl8pPr marL="3657600" marR="0" lvl="7" indent="-304800" algn="l" rtl="0">
              <a:lnSpc>
                <a:spcPct val="100000"/>
              </a:lnSpc>
              <a:spcBef>
                <a:spcPts val="240"/>
              </a:spcBef>
              <a:spcAft>
                <a:spcPts val="0"/>
              </a:spcAft>
              <a:buClr>
                <a:schemeClr val="dk1"/>
              </a:buClr>
              <a:buSzPts val="1200"/>
              <a:buFont typeface="Verdana"/>
              <a:buChar char="»"/>
              <a:defRPr sz="1200" b="0" i="0" u="none" strike="noStrike" cap="none">
                <a:solidFill>
                  <a:schemeClr val="dk1"/>
                </a:solidFill>
                <a:latin typeface="Verdana"/>
                <a:ea typeface="Verdana"/>
                <a:cs typeface="Verdana"/>
                <a:sym typeface="Verdana"/>
              </a:defRPr>
            </a:lvl8pPr>
            <a:lvl9pPr marL="4114800" marR="0" lvl="8" indent="-304800" algn="l" rtl="0">
              <a:lnSpc>
                <a:spcPct val="100000"/>
              </a:lnSpc>
              <a:spcBef>
                <a:spcPts val="240"/>
              </a:spcBef>
              <a:spcAft>
                <a:spcPts val="0"/>
              </a:spcAft>
              <a:buClr>
                <a:schemeClr val="dk1"/>
              </a:buClr>
              <a:buSzPts val="1200"/>
              <a:buFont typeface="Verdana"/>
              <a:buChar char="»"/>
              <a:defRPr sz="1200" b="0" i="0" u="none" strike="noStrike" cap="none">
                <a:solidFill>
                  <a:schemeClr val="dk1"/>
                </a:solidFill>
                <a:latin typeface="Verdana"/>
                <a:ea typeface="Verdana"/>
                <a:cs typeface="Verdana"/>
                <a:sym typeface="Verdana"/>
              </a:defRPr>
            </a:lvl9pPr>
          </a:lstStyle>
          <a:p>
            <a:endParaRPr/>
          </a:p>
        </p:txBody>
      </p:sp>
      <p:sp>
        <p:nvSpPr>
          <p:cNvPr id="8" name="Google Shape;8;g245ad1ebe7a_0_20"/>
          <p:cNvSpPr txBox="1"/>
          <p:nvPr/>
        </p:nvSpPr>
        <p:spPr>
          <a:xfrm>
            <a:off x="9608775" y="6057088"/>
            <a:ext cx="2083500" cy="431100"/>
          </a:xfrm>
          <a:prstGeom prst="rect">
            <a:avLst/>
          </a:prstGeom>
          <a:noFill/>
          <a:ln>
            <a:noFill/>
          </a:ln>
        </p:spPr>
        <p:txBody>
          <a:bodyPr spcFirstLastPara="1" wrap="square" lIns="91425" tIns="91425" rIns="91425" bIns="91425" anchor="t" anchorCtr="0">
            <a:spAutoFit/>
          </a:bodyPr>
          <a:lstStyle/>
          <a:p>
            <a:pPr marL="0" marR="0" lvl="0" indent="0" algn="r" rtl="0">
              <a:lnSpc>
                <a:spcPct val="100000"/>
              </a:lnSpc>
              <a:spcBef>
                <a:spcPts val="0"/>
              </a:spcBef>
              <a:spcAft>
                <a:spcPts val="0"/>
              </a:spcAft>
              <a:buClr>
                <a:srgbClr val="000000"/>
              </a:buClr>
              <a:buSzPts val="1200"/>
              <a:buFont typeface="Arial"/>
              <a:buNone/>
            </a:pPr>
            <a:r>
              <a:rPr lang="en-US" sz="1600" b="1" i="1" u="none" strike="noStrike" cap="none">
                <a:solidFill>
                  <a:srgbClr val="0070C0"/>
                </a:solidFill>
                <a:latin typeface="Verdana"/>
                <a:ea typeface="Verdana"/>
                <a:cs typeface="Verdana"/>
                <a:sym typeface="Verdana"/>
              </a:rPr>
              <a:t>Orange County</a:t>
            </a:r>
            <a:endParaRPr sz="1600" b="1" i="1" u="none" strike="noStrike" cap="none">
              <a:solidFill>
                <a:srgbClr val="0070C0"/>
              </a:solidFill>
              <a:latin typeface="Verdana"/>
              <a:ea typeface="Verdana"/>
              <a:cs typeface="Verdana"/>
              <a:sym typeface="Verdana"/>
            </a:endParaRPr>
          </a:p>
        </p:txBody>
      </p:sp>
      <p:pic>
        <p:nvPicPr>
          <p:cNvPr id="9" name="Google Shape;9;g245ad1ebe7a_0_20"/>
          <p:cNvPicPr preferRelativeResize="0"/>
          <p:nvPr/>
        </p:nvPicPr>
        <p:blipFill rotWithShape="1">
          <a:blip r:embed="rId9">
            <a:alphaModFix/>
          </a:blip>
          <a:srcRect/>
          <a:stretch/>
        </p:blipFill>
        <p:spPr>
          <a:xfrm>
            <a:off x="389075" y="5943600"/>
            <a:ext cx="658100" cy="6581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cm-org.zoom.us/j/93004927026?pwd=NWRGR0RObUJWZFk5N0NjdFdBMUxEdz09"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hyperlink" Target="https://tms-outsource.com/blog/posts/tech-companies-in-orange-county/"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0"/>
        <p:cNvGrpSpPr/>
        <p:nvPr/>
      </p:nvGrpSpPr>
      <p:grpSpPr>
        <a:xfrm>
          <a:off x="0" y="0"/>
          <a:ext cx="0" cy="0"/>
          <a:chOff x="0" y="0"/>
          <a:chExt cx="0" cy="0"/>
        </a:xfrm>
      </p:grpSpPr>
      <p:sp>
        <p:nvSpPr>
          <p:cNvPr id="41" name="Google Shape;41;g245ad1ebe7a_0_121"/>
          <p:cNvSpPr txBox="1">
            <a:spLocks noGrp="1"/>
          </p:cNvSpPr>
          <p:nvPr>
            <p:ph type="title"/>
          </p:nvPr>
        </p:nvSpPr>
        <p:spPr>
          <a:xfrm>
            <a:off x="660450" y="1246850"/>
            <a:ext cx="8920800" cy="11430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100"/>
              <a:buFont typeface="Arial"/>
              <a:buNone/>
            </a:pPr>
            <a:r>
              <a:rPr lang="en-US" b="1"/>
              <a:t>OC ACM Executive Committee</a:t>
            </a:r>
            <a:endParaRPr/>
          </a:p>
          <a:p>
            <a:pPr marL="0" lvl="0" indent="0" algn="l" rtl="0">
              <a:lnSpc>
                <a:spcPct val="100000"/>
              </a:lnSpc>
              <a:spcBef>
                <a:spcPts val="0"/>
              </a:spcBef>
              <a:spcAft>
                <a:spcPts val="0"/>
              </a:spcAft>
              <a:buSzPts val="1800"/>
              <a:buNone/>
            </a:pPr>
            <a:endParaRPr/>
          </a:p>
        </p:txBody>
      </p:sp>
      <p:graphicFrame>
        <p:nvGraphicFramePr>
          <p:cNvPr id="42" name="Google Shape;42;g245ad1ebe7a_0_121"/>
          <p:cNvGraphicFramePr/>
          <p:nvPr>
            <p:extLst>
              <p:ext uri="{D42A27DB-BD31-4B8C-83A1-F6EECF244321}">
                <p14:modId xmlns:p14="http://schemas.microsoft.com/office/powerpoint/2010/main" val="770282208"/>
              </p:ext>
            </p:extLst>
          </p:nvPr>
        </p:nvGraphicFramePr>
        <p:xfrm>
          <a:off x="660450" y="2458600"/>
          <a:ext cx="10528450" cy="1414000"/>
        </p:xfrm>
        <a:graphic>
          <a:graphicData uri="http://schemas.openxmlformats.org/drawingml/2006/table">
            <a:tbl>
              <a:tblPr>
                <a:noFill/>
                <a:tableStyleId>{987C9DF6-1E3E-4876-BB95-857D048E20D3}</a:tableStyleId>
              </a:tblPr>
              <a:tblGrid>
                <a:gridCol w="1426975">
                  <a:extLst>
                    <a:ext uri="{9D8B030D-6E8A-4147-A177-3AD203B41FA5}">
                      <a16:colId xmlns:a16="http://schemas.microsoft.com/office/drawing/2014/main" val="20000"/>
                    </a:ext>
                  </a:extLst>
                </a:gridCol>
                <a:gridCol w="9101475">
                  <a:extLst>
                    <a:ext uri="{9D8B030D-6E8A-4147-A177-3AD203B41FA5}">
                      <a16:colId xmlns:a16="http://schemas.microsoft.com/office/drawing/2014/main" val="20001"/>
                    </a:ext>
                  </a:extLst>
                </a:gridCol>
              </a:tblGrid>
              <a:tr h="426700">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Format:</a:t>
                      </a:r>
                      <a:endParaRPr sz="1600" u="none" strike="noStrike" cap="none"/>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Online via Zoom</a:t>
                      </a:r>
                      <a:endParaRPr sz="1600" u="none" strike="noStrike" cap="none"/>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extLst>
                  <a:ext uri="{0D108BD9-81ED-4DB2-BD59-A6C34878D82A}">
                    <a16:rowId xmlns:a16="http://schemas.microsoft.com/office/drawing/2014/main" val="10000"/>
                  </a:ext>
                </a:extLst>
              </a:tr>
              <a:tr h="560600">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Zoom Link:</a:t>
                      </a:r>
                      <a:endParaRPr sz="1600" u="none" strike="noStrike" cap="none"/>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l" rtl="0">
                        <a:lnSpc>
                          <a:spcPct val="90000"/>
                        </a:lnSpc>
                        <a:spcBef>
                          <a:spcPts val="0"/>
                        </a:spcBef>
                        <a:spcAft>
                          <a:spcPts val="0"/>
                        </a:spcAft>
                        <a:buClr>
                          <a:schemeClr val="dk1"/>
                        </a:buClr>
                        <a:buSzPts val="1600"/>
                        <a:buFont typeface="Arial"/>
                        <a:buNone/>
                      </a:pPr>
                      <a:r>
                        <a:rPr lang="en-US" sz="1600" u="sng" strike="noStrike" cap="none" dirty="0">
                          <a:solidFill>
                            <a:schemeClr val="hlink"/>
                          </a:solidFill>
                          <a:hlinkClick r:id="rId3"/>
                        </a:rPr>
                        <a:t>https://acm-org.zoom.us/j/93004927026?pwd=NWRGR0RObUJWZFk5N0NjdFdBMUxEdz09</a:t>
                      </a:r>
                      <a:endParaRPr sz="1600" u="none" strike="noStrike" cap="none" dirty="0"/>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extLst>
                  <a:ext uri="{0D108BD9-81ED-4DB2-BD59-A6C34878D82A}">
                    <a16:rowId xmlns:a16="http://schemas.microsoft.com/office/drawing/2014/main" val="10001"/>
                  </a:ext>
                </a:extLst>
              </a:tr>
              <a:tr h="426700">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Date:</a:t>
                      </a:r>
                      <a:endParaRPr sz="1600" u="none" strike="noStrike" cap="none"/>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tc>
                  <a:txBody>
                    <a:bodyPr/>
                    <a:lstStyle/>
                    <a:p>
                      <a:pPr marL="0" marR="0" lvl="0" indent="0" algn="l" rtl="0">
                        <a:lnSpc>
                          <a:spcPct val="90000"/>
                        </a:lnSpc>
                        <a:spcBef>
                          <a:spcPts val="0"/>
                        </a:spcBef>
                        <a:spcAft>
                          <a:spcPts val="0"/>
                        </a:spcAft>
                        <a:buClr>
                          <a:srgbClr val="000000"/>
                        </a:buClr>
                        <a:buSzPts val="1600"/>
                        <a:buFont typeface="Arial"/>
                        <a:buNone/>
                      </a:pPr>
                      <a:r>
                        <a:rPr lang="en-US" sz="1600" dirty="0"/>
                        <a:t>May</a:t>
                      </a:r>
                      <a:r>
                        <a:rPr lang="en-US" sz="1600" u="none" strike="noStrike" cap="none" dirty="0"/>
                        <a:t> 22, 2024</a:t>
                      </a:r>
                      <a:endParaRPr sz="1600" u="none" strike="noStrike" cap="none" dirty="0"/>
                    </a:p>
                  </a:txBody>
                  <a:tcPr marL="91425" marR="91425" marT="91425" marB="91425">
                    <a:lnL w="9525" cap="flat" cmpd="sng">
                      <a:solidFill>
                        <a:schemeClr val="lt1"/>
                      </a:solidFill>
                      <a:prstDash val="solid"/>
                      <a:round/>
                      <a:headEnd type="none" w="sm" len="sm"/>
                      <a:tailEnd type="none" w="sm" len="sm"/>
                    </a:lnL>
                    <a:lnR w="9525" cap="flat" cmpd="sng">
                      <a:solidFill>
                        <a:schemeClr val="lt1"/>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sp>
        <p:nvSpPr>
          <p:cNvPr id="2" name="Rounded Rectangle 1">
            <a:extLst>
              <a:ext uri="{FF2B5EF4-FFF2-40B4-BE49-F238E27FC236}">
                <a16:creationId xmlns:a16="http://schemas.microsoft.com/office/drawing/2014/main" id="{EDE6969B-2242-1CFC-71DF-3468AB66DEC9}"/>
              </a:ext>
            </a:extLst>
          </p:cNvPr>
          <p:cNvSpPr/>
          <p:nvPr/>
        </p:nvSpPr>
        <p:spPr>
          <a:xfrm>
            <a:off x="4656083" y="4498428"/>
            <a:ext cx="2722179" cy="145042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Call to order 12:02</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50D77-CCC2-F6C7-8EBD-27F34E4C3FE9}"/>
              </a:ext>
            </a:extLst>
          </p:cNvPr>
          <p:cNvSpPr>
            <a:spLocks noGrp="1"/>
          </p:cNvSpPr>
          <p:nvPr>
            <p:ph type="title"/>
          </p:nvPr>
        </p:nvSpPr>
        <p:spPr/>
        <p:txBody>
          <a:bodyPr/>
          <a:lstStyle/>
          <a:p>
            <a:r>
              <a:rPr lang="en-US" dirty="0"/>
              <a:t>Future Event Planning</a:t>
            </a:r>
          </a:p>
        </p:txBody>
      </p:sp>
    </p:spTree>
    <p:extLst>
      <p:ext uri="{BB962C8B-B14F-4D97-AF65-F5344CB8AC3E}">
        <p14:creationId xmlns:p14="http://schemas.microsoft.com/office/powerpoint/2010/main" val="3259945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g2486fad1d9b_0_528"/>
          <p:cNvSpPr txBox="1">
            <a:spLocks noGrp="1"/>
          </p:cNvSpPr>
          <p:nvPr>
            <p:ph type="title"/>
          </p:nvPr>
        </p:nvSpPr>
        <p:spPr>
          <a:xfrm>
            <a:off x="838200" y="266189"/>
            <a:ext cx="10515600" cy="713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Arial"/>
              <a:buNone/>
            </a:pPr>
            <a:r>
              <a:rPr lang="en-US"/>
              <a:t>Next Program Event Planning</a:t>
            </a:r>
            <a:endParaRPr/>
          </a:p>
        </p:txBody>
      </p:sp>
      <p:sp>
        <p:nvSpPr>
          <p:cNvPr id="107" name="Google Shape;107;g2486fad1d9b_0_528"/>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11</a:t>
            </a:fld>
            <a:endParaRPr/>
          </a:p>
        </p:txBody>
      </p:sp>
      <p:graphicFrame>
        <p:nvGraphicFramePr>
          <p:cNvPr id="108" name="Google Shape;108;g2486fad1d9b_0_528"/>
          <p:cNvGraphicFramePr/>
          <p:nvPr>
            <p:extLst>
              <p:ext uri="{D42A27DB-BD31-4B8C-83A1-F6EECF244321}">
                <p14:modId xmlns:p14="http://schemas.microsoft.com/office/powerpoint/2010/main" val="1187015601"/>
              </p:ext>
            </p:extLst>
          </p:nvPr>
        </p:nvGraphicFramePr>
        <p:xfrm>
          <a:off x="950169" y="979960"/>
          <a:ext cx="9265875" cy="4829590"/>
        </p:xfrm>
        <a:graphic>
          <a:graphicData uri="http://schemas.openxmlformats.org/drawingml/2006/table">
            <a:tbl>
              <a:tblPr firstRow="1" bandRow="1">
                <a:noFill/>
                <a:tableStyleId>{C2510A3B-2630-4F82-A865-4E254DF45DCF}</a:tableStyleId>
              </a:tblPr>
              <a:tblGrid>
                <a:gridCol w="1289825">
                  <a:extLst>
                    <a:ext uri="{9D8B030D-6E8A-4147-A177-3AD203B41FA5}">
                      <a16:colId xmlns:a16="http://schemas.microsoft.com/office/drawing/2014/main" val="20000"/>
                    </a:ext>
                  </a:extLst>
                </a:gridCol>
                <a:gridCol w="3317800">
                  <a:extLst>
                    <a:ext uri="{9D8B030D-6E8A-4147-A177-3AD203B41FA5}">
                      <a16:colId xmlns:a16="http://schemas.microsoft.com/office/drawing/2014/main" val="20001"/>
                    </a:ext>
                  </a:extLst>
                </a:gridCol>
                <a:gridCol w="4658250">
                  <a:extLst>
                    <a:ext uri="{9D8B030D-6E8A-4147-A177-3AD203B41FA5}">
                      <a16:colId xmlns:a16="http://schemas.microsoft.com/office/drawing/2014/main" val="20002"/>
                    </a:ext>
                  </a:extLst>
                </a:gridCol>
              </a:tblGrid>
              <a:tr h="340825">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Date</a:t>
                      </a:r>
                      <a:endParaRPr sz="14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solidFill>
                      <a:srgbClr val="015596"/>
                    </a:solidFill>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Speaker</a:t>
                      </a:r>
                      <a:endParaRPr sz="14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solidFill>
                      <a:srgbClr val="015596"/>
                    </a:solidFill>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Talk</a:t>
                      </a:r>
                      <a:endParaRPr sz="14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solidFill>
                      <a:srgbClr val="015596"/>
                    </a:solidFill>
                  </a:tcPr>
                </a:tc>
                <a:extLst>
                  <a:ext uri="{0D108BD9-81ED-4DB2-BD59-A6C34878D82A}">
                    <a16:rowId xmlns:a16="http://schemas.microsoft.com/office/drawing/2014/main" val="10000"/>
                  </a:ext>
                </a:extLst>
              </a:tr>
              <a:tr h="550275">
                <a:tc>
                  <a:txBody>
                    <a:bodyPr/>
                    <a:lstStyle/>
                    <a:p>
                      <a:pPr marL="0" marR="0" lvl="0" indent="0" algn="l" rtl="0">
                        <a:lnSpc>
                          <a:spcPct val="100000"/>
                        </a:lnSpc>
                        <a:spcBef>
                          <a:spcPts val="0"/>
                        </a:spcBef>
                        <a:spcAft>
                          <a:spcPts val="0"/>
                        </a:spcAft>
                        <a:buNone/>
                      </a:pPr>
                      <a:r>
                        <a:rPr lang="en-US" sz="1600" u="none" strike="noStrike" cap="none" dirty="0"/>
                        <a:t>3/19/2025</a:t>
                      </a:r>
                      <a:endParaRPr sz="1600" u="none" strike="noStrike" cap="none" dirty="0"/>
                    </a:p>
                  </a:txBody>
                  <a:tcPr marL="45725" marR="45725" marT="45725" marB="45725">
                    <a:lnL w="9525" cap="flat" cmpd="sng">
                      <a:solidFill>
                        <a:schemeClr val="accent5"/>
                      </a:solidFill>
                      <a:prstDash val="solid"/>
                      <a:round/>
                      <a:headEnd type="none" w="sm" len="sm"/>
                      <a:tailEnd type="none" w="sm" len="sm"/>
                    </a:lnL>
                    <a:lnR w="9525" cap="flat" cmpd="sng" algn="ctr">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endParaRPr sz="1600" u="none" strike="noStrike" cap="none" dirty="0"/>
                    </a:p>
                  </a:txBody>
                  <a:tcPr marL="45725" marR="45725" marT="45725" marB="45725">
                    <a:lnL w="9525" cap="flat" cmpd="sng" algn="ctr">
                      <a:solidFill>
                        <a:schemeClr val="accent5"/>
                      </a:solidFill>
                      <a:prstDash val="solid"/>
                      <a:round/>
                      <a:headEnd type="none" w="sm" len="sm"/>
                      <a:tailEnd type="none" w="sm" len="sm"/>
                    </a:lnL>
                    <a:lnR w="9525" cap="flat" cmpd="sng" algn="ctr">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endParaRPr sz="1600" b="0" i="0" u="none" strike="noStrike" cap="none" dirty="0">
                        <a:solidFill>
                          <a:srgbClr val="000000"/>
                        </a:solidFill>
                        <a:latin typeface="Trebuchet MS"/>
                        <a:sym typeface="Arial"/>
                      </a:endParaRPr>
                    </a:p>
                  </a:txBody>
                  <a:tcPr marL="45725" marR="45725" marT="45725" marB="45725">
                    <a:lnL w="9525" cap="flat" cmpd="sng" algn="ctr">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extLst>
                  <a:ext uri="{0D108BD9-81ED-4DB2-BD59-A6C34878D82A}">
                    <a16:rowId xmlns:a16="http://schemas.microsoft.com/office/drawing/2014/main" val="3557833092"/>
                  </a:ext>
                </a:extLst>
              </a:tr>
              <a:tr h="550275">
                <a:tc>
                  <a:txBody>
                    <a:bodyPr/>
                    <a:lstStyle/>
                    <a:p>
                      <a:pPr marL="0" marR="0" lvl="0" indent="0" algn="l" rtl="0">
                        <a:lnSpc>
                          <a:spcPct val="100000"/>
                        </a:lnSpc>
                        <a:spcBef>
                          <a:spcPts val="0"/>
                        </a:spcBef>
                        <a:spcAft>
                          <a:spcPts val="0"/>
                        </a:spcAft>
                        <a:buNone/>
                      </a:pPr>
                      <a:r>
                        <a:rPr lang="en-US" sz="1600" u="none" strike="noStrike" cap="none" dirty="0"/>
                        <a:t>1/15/2025</a:t>
                      </a:r>
                      <a:endParaRPr sz="1600" u="none" strike="noStrike" cap="none" dirty="0"/>
                    </a:p>
                  </a:txBody>
                  <a:tcPr marL="45725" marR="45725" marT="45725" marB="45725">
                    <a:lnL w="9525" cap="flat" cmpd="sng">
                      <a:solidFill>
                        <a:schemeClr val="accent5"/>
                      </a:solidFill>
                      <a:prstDash val="solid"/>
                      <a:round/>
                      <a:headEnd type="none" w="sm" len="sm"/>
                      <a:tailEnd type="none" w="sm" len="sm"/>
                    </a:lnL>
                    <a:lnR w="9525" cap="flat" cmpd="sng" algn="ctr">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endParaRPr sz="1600" u="none" strike="noStrike" cap="none" dirty="0"/>
                    </a:p>
                  </a:txBody>
                  <a:tcPr marL="45725" marR="45725" marT="45725" marB="45725">
                    <a:lnL w="9525" cap="flat" cmpd="sng" algn="ctr">
                      <a:solidFill>
                        <a:schemeClr val="accent5"/>
                      </a:solidFill>
                      <a:prstDash val="solid"/>
                      <a:round/>
                      <a:headEnd type="none" w="sm" len="sm"/>
                      <a:tailEnd type="none" w="sm" len="sm"/>
                    </a:lnL>
                    <a:lnR w="9525" cap="flat" cmpd="sng" algn="ctr">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endParaRPr sz="1600" b="0" i="0" u="none" strike="noStrike" cap="none" dirty="0">
                        <a:solidFill>
                          <a:srgbClr val="000000"/>
                        </a:solidFill>
                        <a:latin typeface="Trebuchet MS"/>
                        <a:sym typeface="Arial"/>
                      </a:endParaRPr>
                    </a:p>
                  </a:txBody>
                  <a:tcPr marL="45725" marR="45725" marT="45725" marB="45725">
                    <a:lnL w="9525" cap="flat" cmpd="sng" algn="ctr">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extLst>
                  <a:ext uri="{0D108BD9-81ED-4DB2-BD59-A6C34878D82A}">
                    <a16:rowId xmlns:a16="http://schemas.microsoft.com/office/drawing/2014/main" val="2225265113"/>
                  </a:ext>
                </a:extLst>
              </a:tr>
              <a:tr h="550275">
                <a:tc>
                  <a:txBody>
                    <a:bodyPr/>
                    <a:lstStyle/>
                    <a:p>
                      <a:pPr marL="0" marR="0" lvl="0" indent="0" algn="l" rtl="0">
                        <a:lnSpc>
                          <a:spcPct val="100000"/>
                        </a:lnSpc>
                        <a:spcBef>
                          <a:spcPts val="0"/>
                        </a:spcBef>
                        <a:spcAft>
                          <a:spcPts val="0"/>
                        </a:spcAft>
                        <a:buNone/>
                      </a:pPr>
                      <a:r>
                        <a:rPr lang="en-US" sz="1600" u="none" strike="noStrike" cap="none" dirty="0"/>
                        <a:t>11/20/2024</a:t>
                      </a:r>
                      <a:endParaRPr sz="1600" u="none" strike="noStrike" cap="none" dirty="0"/>
                    </a:p>
                  </a:txBody>
                  <a:tcPr marL="45725" marR="45725" marT="45725" marB="45725">
                    <a:lnL w="9525" cap="flat" cmpd="sng">
                      <a:solidFill>
                        <a:schemeClr val="accent5"/>
                      </a:solidFill>
                      <a:prstDash val="solid"/>
                      <a:round/>
                      <a:headEnd type="none" w="sm" len="sm"/>
                      <a:tailEnd type="none" w="sm" len="sm"/>
                    </a:lnL>
                    <a:lnR w="9525" cap="flat" cmpd="sng" algn="ctr">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endParaRPr sz="1600" u="none" strike="noStrike" cap="none" dirty="0"/>
                    </a:p>
                  </a:txBody>
                  <a:tcPr marL="45725" marR="45725" marT="45725" marB="45725">
                    <a:lnL w="9525" cap="flat" cmpd="sng" algn="ctr">
                      <a:solidFill>
                        <a:schemeClr val="accent5"/>
                      </a:solidFill>
                      <a:prstDash val="solid"/>
                      <a:round/>
                      <a:headEnd type="none" w="sm" len="sm"/>
                      <a:tailEnd type="none" w="sm" len="sm"/>
                    </a:lnL>
                    <a:lnR w="9525" cap="flat" cmpd="sng" algn="ctr">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endParaRPr sz="1600" b="0" i="0" u="none" strike="noStrike" cap="none" dirty="0">
                        <a:solidFill>
                          <a:srgbClr val="000000"/>
                        </a:solidFill>
                        <a:latin typeface="Trebuchet MS"/>
                        <a:sym typeface="Arial"/>
                      </a:endParaRPr>
                    </a:p>
                  </a:txBody>
                  <a:tcPr marL="45725" marR="45725" marT="45725" marB="45725">
                    <a:lnL w="9525" cap="flat" cmpd="sng" algn="ctr">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extLst>
                  <a:ext uri="{0D108BD9-81ED-4DB2-BD59-A6C34878D82A}">
                    <a16:rowId xmlns:a16="http://schemas.microsoft.com/office/drawing/2014/main" val="3339267740"/>
                  </a:ext>
                </a:extLst>
              </a:tr>
              <a:tr h="550275">
                <a:tc>
                  <a:txBody>
                    <a:bodyPr/>
                    <a:lstStyle/>
                    <a:p>
                      <a:pPr marL="0" marR="0" lvl="0" indent="0" algn="l" rtl="0">
                        <a:lnSpc>
                          <a:spcPct val="100000"/>
                        </a:lnSpc>
                        <a:spcBef>
                          <a:spcPts val="0"/>
                        </a:spcBef>
                        <a:spcAft>
                          <a:spcPts val="0"/>
                        </a:spcAft>
                        <a:buNone/>
                      </a:pPr>
                      <a:r>
                        <a:rPr lang="en-US" sz="1600" u="none" strike="noStrike" cap="none" dirty="0"/>
                        <a:t>9/18/2024</a:t>
                      </a:r>
                      <a:endParaRPr sz="1600" u="none" strike="noStrike" cap="none" dirty="0"/>
                    </a:p>
                  </a:txBody>
                  <a:tcPr marL="45725" marR="45725" marT="45725" marB="45725">
                    <a:lnL w="9525" cap="flat" cmpd="sng">
                      <a:solidFill>
                        <a:schemeClr val="accent5"/>
                      </a:solidFill>
                      <a:prstDash val="solid"/>
                      <a:round/>
                      <a:headEnd type="none" w="sm" len="sm"/>
                      <a:tailEnd type="none" w="sm" len="sm"/>
                    </a:lnL>
                    <a:lnR w="9525" cap="flat" cmpd="sng" algn="ctr">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endParaRPr sz="1600" u="none" strike="noStrike" cap="none" dirty="0"/>
                    </a:p>
                  </a:txBody>
                  <a:tcPr marL="45725" marR="45725" marT="45725" marB="45725">
                    <a:lnL w="9525" cap="flat" cmpd="sng" algn="ctr">
                      <a:solidFill>
                        <a:schemeClr val="accent5"/>
                      </a:solidFill>
                      <a:prstDash val="solid"/>
                      <a:round/>
                      <a:headEnd type="none" w="sm" len="sm"/>
                      <a:tailEnd type="none" w="sm" len="sm"/>
                    </a:lnL>
                    <a:lnR w="9525" cap="flat" cmpd="sng" algn="ctr">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endParaRPr sz="1600" b="0" i="0" u="none" strike="noStrike" cap="none" dirty="0">
                        <a:solidFill>
                          <a:srgbClr val="000000"/>
                        </a:solidFill>
                        <a:latin typeface="Trebuchet MS"/>
                        <a:sym typeface="Arial"/>
                      </a:endParaRPr>
                    </a:p>
                  </a:txBody>
                  <a:tcPr marL="45725" marR="45725" marT="45725" marB="45725">
                    <a:lnL w="9525" cap="flat" cmpd="sng" algn="ctr">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extLst>
                  <a:ext uri="{0D108BD9-81ED-4DB2-BD59-A6C34878D82A}">
                    <a16:rowId xmlns:a16="http://schemas.microsoft.com/office/drawing/2014/main" val="914737718"/>
                  </a:ext>
                </a:extLst>
              </a:tr>
              <a:tr h="550275">
                <a:tc>
                  <a:txBody>
                    <a:bodyPr/>
                    <a:lstStyle/>
                    <a:p>
                      <a:pPr marL="0" marR="0" lvl="0" indent="0" algn="l" rtl="0">
                        <a:lnSpc>
                          <a:spcPct val="100000"/>
                        </a:lnSpc>
                        <a:spcBef>
                          <a:spcPts val="0"/>
                        </a:spcBef>
                        <a:spcAft>
                          <a:spcPts val="0"/>
                        </a:spcAft>
                        <a:buNone/>
                      </a:pPr>
                      <a:r>
                        <a:rPr lang="en-US" sz="1600" u="none" strike="noStrike" cap="none" dirty="0"/>
                        <a:t>7/17/2024</a:t>
                      </a:r>
                      <a:endParaRPr sz="1600" u="none" strike="noStrike" cap="none" dirty="0"/>
                    </a:p>
                  </a:txBody>
                  <a:tcPr marL="45725" marR="45725" marT="45725" marB="45725">
                    <a:lnL w="9525" cap="flat" cmpd="sng">
                      <a:solidFill>
                        <a:schemeClr val="accent5"/>
                      </a:solidFill>
                      <a:prstDash val="solid"/>
                      <a:round/>
                      <a:headEnd type="none" w="sm" len="sm"/>
                      <a:tailEnd type="none" w="sm" len="sm"/>
                    </a:lnL>
                    <a:lnR w="9525" cap="flat" cmpd="sng" algn="ctr">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r>
                        <a:rPr lang="en-US" sz="1600" u="none" strike="noStrike" cap="none" dirty="0"/>
                        <a:t>Bill </a:t>
                      </a:r>
                      <a:r>
                        <a:rPr lang="en-US" sz="1600" u="none" strike="noStrike" cap="none" dirty="0" err="1"/>
                        <a:t>Gervasi</a:t>
                      </a:r>
                      <a:r>
                        <a:rPr lang="en-US" sz="1600" u="none" strike="noStrike" cap="none" dirty="0"/>
                        <a:t> (Proposed)</a:t>
                      </a:r>
                      <a:endParaRPr sz="1600" u="none" strike="noStrike" cap="none" dirty="0"/>
                    </a:p>
                  </a:txBody>
                  <a:tcPr marL="45725" marR="45725" marT="45725" marB="45725">
                    <a:lnL w="9525" cap="flat" cmpd="sng" algn="ctr">
                      <a:solidFill>
                        <a:schemeClr val="accent5"/>
                      </a:solidFill>
                      <a:prstDash val="solid"/>
                      <a:round/>
                      <a:headEnd type="none" w="sm" len="sm"/>
                      <a:tailEnd type="none" w="sm" len="sm"/>
                    </a:lnL>
                    <a:lnR w="9525" cap="flat" cmpd="sng" algn="ctr">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r>
                        <a:rPr lang="en-US" sz="1400" b="0" i="0" u="none" strike="noStrike" cap="none" dirty="0">
                          <a:solidFill>
                            <a:srgbClr val="000000"/>
                          </a:solidFill>
                          <a:effectLst/>
                          <a:latin typeface="Trebuchet MS"/>
                          <a:ea typeface="Trebuchet MS"/>
                          <a:cs typeface="Trebuchet MS"/>
                          <a:sym typeface="Arial"/>
                        </a:rPr>
                        <a:t>The Memory Wall: Why We Hit It and How We’ll Get Over It</a:t>
                      </a:r>
                      <a:endParaRPr sz="1600" b="0" i="0" u="none" strike="noStrike" cap="none" dirty="0">
                        <a:solidFill>
                          <a:srgbClr val="000000"/>
                        </a:solidFill>
                        <a:latin typeface="Trebuchet MS"/>
                        <a:sym typeface="Arial"/>
                      </a:endParaRPr>
                    </a:p>
                  </a:txBody>
                  <a:tcPr marL="45725" marR="45725" marT="45725" marB="45725">
                    <a:lnL w="9525" cap="flat" cmpd="sng" algn="ctr">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lgn="ctr">
                      <a:solidFill>
                        <a:schemeClr val="accent5"/>
                      </a:solidFill>
                      <a:prstDash val="solid"/>
                      <a:round/>
                      <a:headEnd type="none" w="sm" len="sm"/>
                      <a:tailEnd type="none" w="sm" len="sm"/>
                    </a:lnB>
                  </a:tcPr>
                </a:tc>
                <a:extLst>
                  <a:ext uri="{0D108BD9-81ED-4DB2-BD59-A6C34878D82A}">
                    <a16:rowId xmlns:a16="http://schemas.microsoft.com/office/drawing/2014/main" val="2724520138"/>
                  </a:ext>
                </a:extLst>
              </a:tr>
              <a:tr h="550275">
                <a:tc>
                  <a:txBody>
                    <a:bodyPr/>
                    <a:lstStyle/>
                    <a:p>
                      <a:pPr marL="0" marR="0" lvl="0" indent="0" algn="l" rtl="0">
                        <a:lnSpc>
                          <a:spcPct val="100000"/>
                        </a:lnSpc>
                        <a:spcBef>
                          <a:spcPts val="0"/>
                        </a:spcBef>
                        <a:spcAft>
                          <a:spcPts val="0"/>
                        </a:spcAft>
                        <a:buNone/>
                      </a:pPr>
                      <a:r>
                        <a:rPr lang="en-US" sz="1600" dirty="0"/>
                        <a:t>5/16/2024</a:t>
                      </a:r>
                      <a:endParaRPr sz="1600" u="none" strike="noStrike" cap="none" dirty="0"/>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r>
                        <a:rPr lang="en-US" sz="1600" u="none" strike="noStrike" cap="none" dirty="0"/>
                        <a:t>Prof. Shawn X. Wang</a:t>
                      </a:r>
                      <a:endParaRPr sz="1600" u="none" strike="noStrike" cap="none" dirty="0"/>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None/>
                      </a:pPr>
                      <a:r>
                        <a:rPr lang="en-US" sz="1600" b="0" i="0" u="none" strike="noStrike" cap="none" dirty="0">
                          <a:solidFill>
                            <a:srgbClr val="000000"/>
                          </a:solidFill>
                          <a:latin typeface="Trebuchet MS"/>
                          <a:sym typeface="Arial"/>
                        </a:rPr>
                        <a:t>Understanding Life via Computational Bioinformatics</a:t>
                      </a:r>
                      <a:endParaRPr sz="1600" b="0" i="0" u="none" strike="noStrike" cap="none" dirty="0">
                        <a:solidFill>
                          <a:srgbClr val="000000"/>
                        </a:solidFill>
                        <a:latin typeface="Trebuchet MS"/>
                        <a:sym typeface="Arial"/>
                      </a:endParaRPr>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extLst>
                  <a:ext uri="{0D108BD9-81ED-4DB2-BD59-A6C34878D82A}">
                    <a16:rowId xmlns:a16="http://schemas.microsoft.com/office/drawing/2014/main" val="10001"/>
                  </a:ext>
                </a:extLst>
              </a:tr>
              <a:tr h="550275">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3/20/2024</a:t>
                      </a:r>
                      <a:endParaRPr sz="16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Prof Marco Levoralo, Associate Professor, UCI</a:t>
                      </a:r>
                      <a:endParaRPr sz="16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Reliable Real-Time Distributed AI for Mobile Autonomous Systems</a:t>
                      </a:r>
                      <a:endParaRPr sz="16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extLst>
                  <a:ext uri="{0D108BD9-81ED-4DB2-BD59-A6C34878D82A}">
                    <a16:rowId xmlns:a16="http://schemas.microsoft.com/office/drawing/2014/main" val="10002"/>
                  </a:ext>
                </a:extLst>
              </a:tr>
              <a:tr h="550275">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1/17/2024</a:t>
                      </a:r>
                      <a:endParaRPr sz="16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a:t>Josh Lindstrom, Managing Director of Data Intelligence at Trace 3</a:t>
                      </a:r>
                      <a:endParaRPr sz="1600" u="none" strike="noStrike" cap="none"/>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600"/>
                        <a:buFont typeface="Arial"/>
                        <a:buNone/>
                      </a:pPr>
                      <a:r>
                        <a:rPr lang="en-US" sz="1600" u="none" strike="noStrike" cap="none" dirty="0"/>
                        <a:t>AI supercomputer for the Orange County Community</a:t>
                      </a:r>
                      <a:endParaRPr sz="1600" u="none" strike="noStrike" cap="none" dirty="0"/>
                    </a:p>
                  </a:txBody>
                  <a:tcPr marL="45725" marR="45725" marT="45725" marB="45725">
                    <a:lnL w="9525" cap="flat" cmpd="sng">
                      <a:solidFill>
                        <a:schemeClr val="accent5"/>
                      </a:solidFill>
                      <a:prstDash val="solid"/>
                      <a:round/>
                      <a:headEnd type="none" w="sm" len="sm"/>
                      <a:tailEnd type="none" w="sm" len="sm"/>
                    </a:lnL>
                    <a:lnR w="9525" cap="flat" cmpd="sng">
                      <a:solidFill>
                        <a:schemeClr val="accent5"/>
                      </a:solidFill>
                      <a:prstDash val="solid"/>
                      <a:round/>
                      <a:headEnd type="none" w="sm" len="sm"/>
                      <a:tailEnd type="none" w="sm" len="sm"/>
                    </a:lnR>
                    <a:lnT w="9525" cap="flat" cmpd="sng">
                      <a:solidFill>
                        <a:schemeClr val="accent5"/>
                      </a:solidFill>
                      <a:prstDash val="solid"/>
                      <a:round/>
                      <a:headEnd type="none" w="sm" len="sm"/>
                      <a:tailEnd type="none" w="sm" len="sm"/>
                    </a:lnT>
                    <a:lnB w="9525" cap="flat" cmpd="sng">
                      <a:solidFill>
                        <a:schemeClr val="accent5"/>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sp>
        <p:nvSpPr>
          <p:cNvPr id="2" name="Rounded Rectangle 1">
            <a:extLst>
              <a:ext uri="{FF2B5EF4-FFF2-40B4-BE49-F238E27FC236}">
                <a16:creationId xmlns:a16="http://schemas.microsoft.com/office/drawing/2014/main" id="{1B421142-CBD8-5706-CE1B-E7B75D897980}"/>
              </a:ext>
            </a:extLst>
          </p:cNvPr>
          <p:cNvSpPr/>
          <p:nvPr/>
        </p:nvSpPr>
        <p:spPr>
          <a:xfrm>
            <a:off x="4393324" y="4971393"/>
            <a:ext cx="5213131" cy="138495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chemeClr val="tx1"/>
                </a:solidFill>
              </a:rPr>
              <a:t>Dan talked to Bill, good talk, trying to focus on reducing energy consumption in computing infrastructure</a:t>
            </a:r>
          </a:p>
          <a:p>
            <a:pPr marL="285750" indent="-285750">
              <a:buFont typeface="Arial" panose="020B0604020202020204" pitchFamily="34" charset="0"/>
              <a:buChar char="•"/>
            </a:pPr>
            <a:r>
              <a:rPr lang="en-US" dirty="0">
                <a:solidFill>
                  <a:schemeClr val="tx1"/>
                </a:solidFill>
              </a:rPr>
              <a:t>Will talk focus on software?</a:t>
            </a:r>
          </a:p>
          <a:p>
            <a:pPr marL="285750" indent="-285750">
              <a:buFont typeface="Arial" panose="020B0604020202020204" pitchFamily="34" charset="0"/>
              <a:buChar char="•"/>
            </a:pPr>
            <a:r>
              <a:rPr lang="en-US" dirty="0">
                <a:solidFill>
                  <a:schemeClr val="tx1"/>
                </a:solidFill>
              </a:rPr>
              <a:t>Walk through of Bill’s charts</a:t>
            </a:r>
          </a:p>
          <a:p>
            <a:pPr marL="285750" indent="-285750">
              <a:buFont typeface="Arial" panose="020B0604020202020204" pitchFamily="34" charset="0"/>
              <a:buChar char="•"/>
            </a:pPr>
            <a:r>
              <a:rPr lang="en-US" dirty="0">
                <a:solidFill>
                  <a:schemeClr val="tx1"/>
                </a:solidFill>
              </a:rPr>
              <a:t>Talk has potential and relevancy</a:t>
            </a:r>
          </a:p>
          <a:p>
            <a:pPr marL="285750" indent="-285750">
              <a:buFont typeface="Arial" panose="020B0604020202020204" pitchFamily="34" charset="0"/>
              <a:buChar char="•"/>
            </a:pPr>
            <a:r>
              <a:rPr lang="en-US" dirty="0">
                <a:solidFill>
                  <a:schemeClr val="tx1"/>
                </a:solidFill>
              </a:rPr>
              <a:t>Dan will talk again with Bill</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B20AB-6F1E-AA0C-6B52-3A0DAFD283FF}"/>
              </a:ext>
            </a:extLst>
          </p:cNvPr>
          <p:cNvSpPr>
            <a:spLocks noGrp="1"/>
          </p:cNvSpPr>
          <p:nvPr>
            <p:ph type="title"/>
          </p:nvPr>
        </p:nvSpPr>
        <p:spPr/>
        <p:txBody>
          <a:bodyPr>
            <a:normAutofit/>
          </a:bodyPr>
          <a:lstStyle/>
          <a:p>
            <a:r>
              <a:rPr lang="en-US" dirty="0"/>
              <a:t>July Event Proposal: Averting a System and Software Induced Energy Crisis</a:t>
            </a:r>
          </a:p>
        </p:txBody>
      </p:sp>
      <p:sp>
        <p:nvSpPr>
          <p:cNvPr id="3" name="Text Placeholder 2">
            <a:extLst>
              <a:ext uri="{FF2B5EF4-FFF2-40B4-BE49-F238E27FC236}">
                <a16:creationId xmlns:a16="http://schemas.microsoft.com/office/drawing/2014/main" id="{651CEDDC-8800-8298-2643-88567C26B82D}"/>
              </a:ext>
            </a:extLst>
          </p:cNvPr>
          <p:cNvSpPr>
            <a:spLocks noGrp="1"/>
          </p:cNvSpPr>
          <p:nvPr>
            <p:ph type="body" idx="1"/>
          </p:nvPr>
        </p:nvSpPr>
        <p:spPr>
          <a:xfrm>
            <a:off x="378691" y="1589700"/>
            <a:ext cx="11573163" cy="4138500"/>
          </a:xfrm>
        </p:spPr>
        <p:txBody>
          <a:bodyPr/>
          <a:lstStyle/>
          <a:p>
            <a:pPr marL="101600" indent="0" algn="l">
              <a:buNone/>
            </a:pPr>
            <a:r>
              <a:rPr lang="en-US" sz="1400" dirty="0"/>
              <a:t>Abstract: The US Department of Energy projects that by the year 2055, given current projected growth, electrical demand for devices including the internet will exceed the capacity of planet Earth to provide that power.  The electrical demands on data processing centers in a world of AI and cryptocurrency on top of standard workloads lead the industry down an unsustainable path.   Hyperscale systems are feverishly adding processing, memory, storage, connectivity fabric, and communications at an alarming rate.  Software engineers need to be part of the total cost of ownership calculation to address this energy crisis.</a:t>
            </a:r>
          </a:p>
          <a:p>
            <a:pPr marL="101600" indent="0" algn="l">
              <a:buNone/>
            </a:pPr>
            <a:r>
              <a:rPr lang="en-US" sz="1400" dirty="0"/>
              <a:t>This talk details some key aspects of the system architectures that are being deployed in data centers, with focus on data movement between resources.  Every time data is moved there is inherent inefficiency; we will calculate the wasted data movement in key parts of the system architecture.  With this analysis, it is clear that the expansion of the data center architecture has exacerbated the variations in access latency time to each resource as well.</a:t>
            </a:r>
          </a:p>
          <a:p>
            <a:pPr marL="101600" indent="0" algn="l">
              <a:buNone/>
            </a:pPr>
            <a:r>
              <a:rPr lang="en-US" sz="1400" dirty="0"/>
              <a:t>Software developers can leverage knowledge of the energy flow through the system to improve efficiency.  Gains can be made on every level from the choice of machine level data types – to choice of high level languages – to various programmer interfaces between the application and the hardware resources.  The variations in media access latency are only getting wider and more complex, so software developers are tasked with comprehending not only what data to process but where to place it in the system hierarchy.</a:t>
            </a:r>
          </a:p>
          <a:p>
            <a:pPr marL="101600" indent="0" algn="l">
              <a:buNone/>
            </a:pPr>
            <a:r>
              <a:rPr lang="en-US" sz="1400" dirty="0"/>
              <a:t>The call to action will summarize some of the specific ways careful software engineering can help us avert the looming power crisis.</a:t>
            </a:r>
          </a:p>
        </p:txBody>
      </p:sp>
    </p:spTree>
    <p:extLst>
      <p:ext uri="{BB962C8B-B14F-4D97-AF65-F5344CB8AC3E}">
        <p14:creationId xmlns:p14="http://schemas.microsoft.com/office/powerpoint/2010/main" val="19760341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7D6A1-051A-824F-3AAD-94F8634B6270}"/>
              </a:ext>
            </a:extLst>
          </p:cNvPr>
          <p:cNvSpPr>
            <a:spLocks noGrp="1"/>
          </p:cNvSpPr>
          <p:nvPr>
            <p:ph type="title"/>
          </p:nvPr>
        </p:nvSpPr>
        <p:spPr/>
        <p:txBody>
          <a:bodyPr/>
          <a:lstStyle/>
          <a:p>
            <a:r>
              <a:rPr lang="en-US" dirty="0"/>
              <a:t>July Event Proposal: Averting a System and Software Induced Energy Crisis</a:t>
            </a:r>
          </a:p>
        </p:txBody>
      </p:sp>
      <p:sp>
        <p:nvSpPr>
          <p:cNvPr id="3" name="Text Placeholder 2">
            <a:extLst>
              <a:ext uri="{FF2B5EF4-FFF2-40B4-BE49-F238E27FC236}">
                <a16:creationId xmlns:a16="http://schemas.microsoft.com/office/drawing/2014/main" id="{C24B0AEF-5B62-2181-7058-D09317F803C0}"/>
              </a:ext>
            </a:extLst>
          </p:cNvPr>
          <p:cNvSpPr>
            <a:spLocks noGrp="1"/>
          </p:cNvSpPr>
          <p:nvPr>
            <p:ph type="body" idx="1"/>
          </p:nvPr>
        </p:nvSpPr>
        <p:spPr/>
        <p:txBody>
          <a:bodyPr/>
          <a:lstStyle/>
          <a:p>
            <a:r>
              <a:rPr lang="en-US" dirty="0"/>
              <a:t>Bill’s perspective is that current software is very energy inefficient, primarily due to inefficient data access in higher tiers of the storage hierarchy and the use of inefficient programming languages.</a:t>
            </a:r>
          </a:p>
          <a:p>
            <a:r>
              <a:rPr lang="en-US" dirty="0"/>
              <a:t>Discussion as to appropriateness of the topic in general and specifics of the proposed talk</a:t>
            </a:r>
          </a:p>
        </p:txBody>
      </p:sp>
    </p:spTree>
    <p:extLst>
      <p:ext uri="{BB962C8B-B14F-4D97-AF65-F5344CB8AC3E}">
        <p14:creationId xmlns:p14="http://schemas.microsoft.com/office/powerpoint/2010/main" val="18375953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CBDC5-0578-D4ED-7F35-9FA28353EB97}"/>
              </a:ext>
            </a:extLst>
          </p:cNvPr>
          <p:cNvSpPr>
            <a:spLocks noGrp="1"/>
          </p:cNvSpPr>
          <p:nvPr>
            <p:ph type="title"/>
          </p:nvPr>
        </p:nvSpPr>
        <p:spPr/>
        <p:txBody>
          <a:bodyPr/>
          <a:lstStyle/>
          <a:p>
            <a:r>
              <a:rPr lang="en-US" dirty="0"/>
              <a:t>Meeting Topics</a:t>
            </a:r>
          </a:p>
        </p:txBody>
      </p:sp>
      <p:sp>
        <p:nvSpPr>
          <p:cNvPr id="3" name="Subtitle 2">
            <a:extLst>
              <a:ext uri="{FF2B5EF4-FFF2-40B4-BE49-F238E27FC236}">
                <a16:creationId xmlns:a16="http://schemas.microsoft.com/office/drawing/2014/main" id="{621DB0B0-B47A-DAB4-BCF3-7ED503D75C2E}"/>
              </a:ext>
            </a:extLst>
          </p:cNvPr>
          <p:cNvSpPr>
            <a:spLocks noGrp="1"/>
          </p:cNvSpPr>
          <p:nvPr>
            <p:ph type="subTitle" idx="1"/>
          </p:nvPr>
        </p:nvSpPr>
        <p:spPr/>
        <p:txBody>
          <a:bodyPr/>
          <a:lstStyle/>
          <a:p>
            <a:r>
              <a:rPr lang="en-US" b="1" dirty="0"/>
              <a:t>Recent Meetings</a:t>
            </a:r>
          </a:p>
        </p:txBody>
      </p:sp>
      <p:sp>
        <p:nvSpPr>
          <p:cNvPr id="4" name="Subtitle 3">
            <a:extLst>
              <a:ext uri="{FF2B5EF4-FFF2-40B4-BE49-F238E27FC236}">
                <a16:creationId xmlns:a16="http://schemas.microsoft.com/office/drawing/2014/main" id="{3DFAE5BC-51C8-19DF-0615-4B364C9F702D}"/>
              </a:ext>
            </a:extLst>
          </p:cNvPr>
          <p:cNvSpPr>
            <a:spLocks noGrp="1"/>
          </p:cNvSpPr>
          <p:nvPr>
            <p:ph type="subTitle" idx="2"/>
          </p:nvPr>
        </p:nvSpPr>
        <p:spPr/>
        <p:txBody>
          <a:bodyPr/>
          <a:lstStyle/>
          <a:p>
            <a:r>
              <a:rPr lang="en-US" b="1" dirty="0"/>
              <a:t>Future Meetings</a:t>
            </a:r>
          </a:p>
        </p:txBody>
      </p:sp>
      <p:sp>
        <p:nvSpPr>
          <p:cNvPr id="5" name="Text Placeholder 4">
            <a:extLst>
              <a:ext uri="{FF2B5EF4-FFF2-40B4-BE49-F238E27FC236}">
                <a16:creationId xmlns:a16="http://schemas.microsoft.com/office/drawing/2014/main" id="{7B888F9C-8799-EDFC-2CAD-E054F31D6E62}"/>
              </a:ext>
            </a:extLst>
          </p:cNvPr>
          <p:cNvSpPr>
            <a:spLocks noGrp="1"/>
          </p:cNvSpPr>
          <p:nvPr>
            <p:ph type="body" idx="3"/>
          </p:nvPr>
        </p:nvSpPr>
        <p:spPr/>
        <p:txBody>
          <a:bodyPr/>
          <a:lstStyle/>
          <a:p>
            <a:r>
              <a:rPr lang="en-US" dirty="0"/>
              <a:t>Artificial Intelligence</a:t>
            </a:r>
          </a:p>
          <a:p>
            <a:pPr lvl="1"/>
            <a:r>
              <a:rPr lang="en-US" dirty="0"/>
              <a:t>Distributed Systems</a:t>
            </a:r>
          </a:p>
          <a:p>
            <a:pPr lvl="1"/>
            <a:r>
              <a:rPr lang="en-US" dirty="0"/>
              <a:t>Community Supercomputer</a:t>
            </a:r>
          </a:p>
          <a:p>
            <a:pPr lvl="1"/>
            <a:r>
              <a:rPr lang="en-US" dirty="0"/>
              <a:t>Programming</a:t>
            </a:r>
          </a:p>
          <a:p>
            <a:pPr lvl="1"/>
            <a:r>
              <a:rPr lang="en-US" dirty="0"/>
              <a:t>LLMs</a:t>
            </a:r>
          </a:p>
          <a:p>
            <a:pPr lvl="1"/>
            <a:r>
              <a:rPr lang="en-US" dirty="0"/>
              <a:t>Regulating AI</a:t>
            </a:r>
          </a:p>
          <a:p>
            <a:pPr lvl="1"/>
            <a:r>
              <a:rPr lang="en-US" dirty="0"/>
              <a:t>Deep Fakes</a:t>
            </a:r>
          </a:p>
          <a:p>
            <a:pPr lvl="1"/>
            <a:r>
              <a:rPr lang="en-US" dirty="0"/>
              <a:t>Deep Learning Hardware</a:t>
            </a:r>
          </a:p>
          <a:p>
            <a:r>
              <a:rPr lang="en-US" dirty="0"/>
              <a:t>Bitcoin, Smart Contracts, NFTs</a:t>
            </a:r>
          </a:p>
          <a:p>
            <a:r>
              <a:rPr lang="en-US" dirty="0"/>
              <a:t>Natural Language Analysis</a:t>
            </a:r>
          </a:p>
          <a:p>
            <a:r>
              <a:rPr lang="en-US" dirty="0"/>
              <a:t>Global-Scale Edge Computing</a:t>
            </a:r>
          </a:p>
          <a:p>
            <a:r>
              <a:rPr lang="en-US" dirty="0"/>
              <a:t>Robotics</a:t>
            </a:r>
          </a:p>
          <a:p>
            <a:endParaRPr lang="en-US" dirty="0"/>
          </a:p>
          <a:p>
            <a:endParaRPr lang="en-US" dirty="0"/>
          </a:p>
        </p:txBody>
      </p:sp>
      <p:sp>
        <p:nvSpPr>
          <p:cNvPr id="6" name="Text Placeholder 5">
            <a:extLst>
              <a:ext uri="{FF2B5EF4-FFF2-40B4-BE49-F238E27FC236}">
                <a16:creationId xmlns:a16="http://schemas.microsoft.com/office/drawing/2014/main" id="{EE435E6E-4239-446D-76D3-BC7DDEAB3D8C}"/>
              </a:ext>
            </a:extLst>
          </p:cNvPr>
          <p:cNvSpPr>
            <a:spLocks noGrp="1"/>
          </p:cNvSpPr>
          <p:nvPr>
            <p:ph type="body" idx="4"/>
          </p:nvPr>
        </p:nvSpPr>
        <p:spPr/>
        <p:txBody>
          <a:bodyPr/>
          <a:lstStyle/>
          <a:p>
            <a:r>
              <a:rPr lang="en-US" dirty="0"/>
              <a:t>Computational Bioinformatics</a:t>
            </a:r>
          </a:p>
          <a:p>
            <a:r>
              <a:rPr lang="en-US" dirty="0"/>
              <a:t>Memory System Performance </a:t>
            </a:r>
          </a:p>
          <a:p>
            <a:endParaRPr lang="en-US" dirty="0"/>
          </a:p>
          <a:p>
            <a:r>
              <a:rPr lang="en-US" b="1" dirty="0"/>
              <a:t>What other topics should we focus on this year?</a:t>
            </a:r>
          </a:p>
          <a:p>
            <a:pPr lvl="1"/>
            <a:r>
              <a:rPr lang="en-US" b="1" dirty="0"/>
              <a:t>Quantum Computing</a:t>
            </a:r>
          </a:p>
          <a:p>
            <a:pPr lvl="1"/>
            <a:r>
              <a:rPr lang="en-US" b="1" dirty="0"/>
              <a:t>Internet of Things (IoT)</a:t>
            </a:r>
          </a:p>
          <a:p>
            <a:pPr lvl="1"/>
            <a:r>
              <a:rPr lang="en-US" b="1" dirty="0"/>
              <a:t>Computer Networking</a:t>
            </a:r>
          </a:p>
          <a:p>
            <a:pPr lvl="1"/>
            <a:r>
              <a:rPr lang="en-US" b="1" dirty="0"/>
              <a:t>Cyber Security</a:t>
            </a:r>
          </a:p>
          <a:p>
            <a:pPr lvl="1"/>
            <a:r>
              <a:rPr lang="en-US" b="1" dirty="0"/>
              <a:t>Robotics (Drone Swarms)</a:t>
            </a:r>
          </a:p>
          <a:p>
            <a:pPr marL="571500" lvl="1" indent="0">
              <a:buNone/>
            </a:pPr>
            <a:endParaRPr lang="en-US" b="1" dirty="0"/>
          </a:p>
          <a:p>
            <a:r>
              <a:rPr lang="en-US" dirty="0"/>
              <a:t>Industry and Academia Perspectives</a:t>
            </a:r>
          </a:p>
        </p:txBody>
      </p:sp>
    </p:spTree>
    <p:extLst>
      <p:ext uri="{BB962C8B-B14F-4D97-AF65-F5344CB8AC3E}">
        <p14:creationId xmlns:p14="http://schemas.microsoft.com/office/powerpoint/2010/main" val="11929437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46B93-4C28-97D5-5A1F-864DD643AA52}"/>
              </a:ext>
            </a:extLst>
          </p:cNvPr>
          <p:cNvSpPr>
            <a:spLocks noGrp="1"/>
          </p:cNvSpPr>
          <p:nvPr>
            <p:ph type="title"/>
          </p:nvPr>
        </p:nvSpPr>
        <p:spPr/>
        <p:txBody>
          <a:bodyPr/>
          <a:lstStyle/>
          <a:p>
            <a:r>
              <a:rPr lang="en-US" dirty="0"/>
              <a:t>OC Tech Companies</a:t>
            </a:r>
          </a:p>
        </p:txBody>
      </p:sp>
      <p:sp>
        <p:nvSpPr>
          <p:cNvPr id="3" name="Text Placeholder 2">
            <a:extLst>
              <a:ext uri="{FF2B5EF4-FFF2-40B4-BE49-F238E27FC236}">
                <a16:creationId xmlns:a16="http://schemas.microsoft.com/office/drawing/2014/main" id="{E9ABBCA4-EC57-92B1-C015-4B6FB04E547A}"/>
              </a:ext>
            </a:extLst>
          </p:cNvPr>
          <p:cNvSpPr>
            <a:spLocks noGrp="1"/>
          </p:cNvSpPr>
          <p:nvPr>
            <p:ph type="body" idx="1"/>
          </p:nvPr>
        </p:nvSpPr>
        <p:spPr/>
        <p:txBody>
          <a:bodyPr/>
          <a:lstStyle/>
          <a:p>
            <a:r>
              <a:rPr lang="en-US" dirty="0">
                <a:hlinkClick r:id="rId2"/>
              </a:rPr>
              <a:t>https://tms-outsource.com/blog/posts/tech-companies-in-orange-county/</a:t>
            </a:r>
            <a:endParaRPr lang="en-US" dirty="0"/>
          </a:p>
          <a:p>
            <a:endParaRPr lang="en-US" dirty="0"/>
          </a:p>
          <a:p>
            <a:r>
              <a:rPr lang="en-US" dirty="0"/>
              <a:t>Do any of us have contacts at these or other companies that we could approach either to ask to speak or to nominate potential speakers?</a:t>
            </a:r>
          </a:p>
        </p:txBody>
      </p:sp>
    </p:spTree>
    <p:extLst>
      <p:ext uri="{BB962C8B-B14F-4D97-AF65-F5344CB8AC3E}">
        <p14:creationId xmlns:p14="http://schemas.microsoft.com/office/powerpoint/2010/main" val="34293856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C4BD9-F96D-0A27-3964-BE282D27D625}"/>
              </a:ext>
            </a:extLst>
          </p:cNvPr>
          <p:cNvSpPr>
            <a:spLocks noGrp="1"/>
          </p:cNvSpPr>
          <p:nvPr>
            <p:ph type="title"/>
          </p:nvPr>
        </p:nvSpPr>
        <p:spPr/>
        <p:txBody>
          <a:bodyPr/>
          <a:lstStyle/>
          <a:p>
            <a:r>
              <a:rPr lang="en-US" dirty="0"/>
              <a:t>Member Poll Questions</a:t>
            </a:r>
          </a:p>
        </p:txBody>
      </p:sp>
      <p:sp>
        <p:nvSpPr>
          <p:cNvPr id="3" name="Text Placeholder 2">
            <a:extLst>
              <a:ext uri="{FF2B5EF4-FFF2-40B4-BE49-F238E27FC236}">
                <a16:creationId xmlns:a16="http://schemas.microsoft.com/office/drawing/2014/main" id="{C878C17E-D587-0658-DD0A-7687A273CACE}"/>
              </a:ext>
            </a:extLst>
          </p:cNvPr>
          <p:cNvSpPr>
            <a:spLocks noGrp="1"/>
          </p:cNvSpPr>
          <p:nvPr>
            <p:ph type="body" idx="1"/>
          </p:nvPr>
        </p:nvSpPr>
        <p:spPr/>
        <p:txBody>
          <a:bodyPr/>
          <a:lstStyle/>
          <a:p>
            <a:r>
              <a:rPr lang="en-US" sz="1800" dirty="0"/>
              <a:t>Following up on our discussion last month, I’ll work with Dawn to circulate a poll asking:</a:t>
            </a:r>
          </a:p>
          <a:p>
            <a:pPr lvl="1"/>
            <a:r>
              <a:rPr lang="en-US" sz="1600" dirty="0"/>
              <a:t>Which computing related topics would you be interested in?</a:t>
            </a:r>
          </a:p>
          <a:p>
            <a:pPr lvl="1"/>
            <a:r>
              <a:rPr lang="en-US" sz="1600" dirty="0"/>
              <a:t>Would you like to suggest a speaker?</a:t>
            </a:r>
          </a:p>
          <a:p>
            <a:pPr lvl="1"/>
            <a:r>
              <a:rPr lang="en-US" sz="1600" dirty="0"/>
              <a:t>Would you like to suggest an organization that we should contact?</a:t>
            </a:r>
          </a:p>
          <a:p>
            <a:pPr lvl="1"/>
            <a:r>
              <a:rPr lang="en-US" sz="1600" dirty="0"/>
              <a:t>Are you willing to make an introduction for us?</a:t>
            </a:r>
          </a:p>
          <a:p>
            <a:endParaRPr lang="en-US" sz="1800" dirty="0"/>
          </a:p>
          <a:p>
            <a:r>
              <a:rPr lang="en-US" sz="1800" dirty="0"/>
              <a:t>BTW, these questions are in our current registration form.  </a:t>
            </a:r>
          </a:p>
          <a:p>
            <a:r>
              <a:rPr lang="en-US" sz="1800" dirty="0"/>
              <a:t>Feedback from three May meeting attendees:</a:t>
            </a:r>
          </a:p>
          <a:p>
            <a:pPr lvl="1"/>
            <a:r>
              <a:rPr lang="en-US" sz="1600" dirty="0"/>
              <a:t>LLM applications and Real-world use cases</a:t>
            </a:r>
          </a:p>
          <a:p>
            <a:pPr lvl="1"/>
            <a:r>
              <a:rPr lang="en-US" sz="1600" dirty="0"/>
              <a:t>IOT</a:t>
            </a:r>
          </a:p>
          <a:p>
            <a:pPr lvl="1"/>
            <a:r>
              <a:rPr lang="en-US" sz="1600" dirty="0"/>
              <a:t>AI</a:t>
            </a:r>
          </a:p>
          <a:p>
            <a:pPr lvl="1"/>
            <a:r>
              <a:rPr lang="en-US" sz="1600" dirty="0"/>
              <a:t>Cybersecurity discussion around the current attack approaches</a:t>
            </a:r>
          </a:p>
          <a:p>
            <a:pPr lvl="1"/>
            <a:r>
              <a:rPr lang="en-US" sz="1600" dirty="0"/>
              <a:t>IP law update</a:t>
            </a:r>
          </a:p>
        </p:txBody>
      </p:sp>
      <p:sp>
        <p:nvSpPr>
          <p:cNvPr id="4" name="Rounded Rectangle 3">
            <a:extLst>
              <a:ext uri="{FF2B5EF4-FFF2-40B4-BE49-F238E27FC236}">
                <a16:creationId xmlns:a16="http://schemas.microsoft.com/office/drawing/2014/main" id="{D00976FA-B0CF-CFBB-DB3A-471840A0AC2A}"/>
              </a:ext>
            </a:extLst>
          </p:cNvPr>
          <p:cNvSpPr/>
          <p:nvPr/>
        </p:nvSpPr>
        <p:spPr>
          <a:xfrm>
            <a:off x="6169572" y="5002924"/>
            <a:ext cx="4719145" cy="169216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chemeClr val="tx1"/>
                </a:solidFill>
              </a:rPr>
              <a:t>Feedback from 3 attendees</a:t>
            </a:r>
          </a:p>
        </p:txBody>
      </p:sp>
    </p:spTree>
    <p:extLst>
      <p:ext uri="{BB962C8B-B14F-4D97-AF65-F5344CB8AC3E}">
        <p14:creationId xmlns:p14="http://schemas.microsoft.com/office/powerpoint/2010/main" val="17304204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g26a4c3b9ec7_0_41"/>
          <p:cNvSpPr txBox="1">
            <a:spLocks noGrp="1"/>
          </p:cNvSpPr>
          <p:nvPr>
            <p:ph type="title"/>
          </p:nvPr>
        </p:nvSpPr>
        <p:spPr>
          <a:xfrm>
            <a:off x="677334" y="609600"/>
            <a:ext cx="8596800" cy="9450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800"/>
              <a:buNone/>
            </a:pPr>
            <a:r>
              <a:rPr lang="en-US" dirty="0"/>
              <a:t>Future Speakers – Follow-up</a:t>
            </a:r>
            <a:endParaRPr dirty="0"/>
          </a:p>
        </p:txBody>
      </p:sp>
      <p:sp>
        <p:nvSpPr>
          <p:cNvPr id="114" name="Google Shape;114;g26a4c3b9ec7_0_41"/>
          <p:cNvSpPr txBox="1">
            <a:spLocks noGrp="1"/>
          </p:cNvSpPr>
          <p:nvPr>
            <p:ph type="body" idx="1"/>
          </p:nvPr>
        </p:nvSpPr>
        <p:spPr>
          <a:xfrm>
            <a:off x="677334" y="1554600"/>
            <a:ext cx="10707300" cy="41385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400"/>
              </a:spcBef>
              <a:spcAft>
                <a:spcPts val="0"/>
              </a:spcAft>
              <a:buSzPts val="2000"/>
              <a:buNone/>
            </a:pPr>
            <a:r>
              <a:rPr lang="en-US" dirty="0"/>
              <a:t>Updates from April:</a:t>
            </a:r>
            <a:endParaRPr dirty="0"/>
          </a:p>
          <a:p>
            <a:pPr marL="457200" lvl="0" indent="-355600" algn="l" rtl="0">
              <a:lnSpc>
                <a:spcPct val="115000"/>
              </a:lnSpc>
              <a:spcBef>
                <a:spcPts val="400"/>
              </a:spcBef>
              <a:spcAft>
                <a:spcPts val="0"/>
              </a:spcAft>
              <a:buSzPts val="2000"/>
              <a:buChar char="-"/>
            </a:pPr>
            <a:r>
              <a:rPr lang="en-US" dirty="0"/>
              <a:t>Dan/Allen – Dan emailed Bala Chidambaram whom Dr Marco </a:t>
            </a:r>
            <a:r>
              <a:rPr lang="en-US" dirty="0" err="1"/>
              <a:t>Levorato</a:t>
            </a:r>
            <a:r>
              <a:rPr lang="en-US" dirty="0"/>
              <a:t> introduced him to.  Bala is the Executive Director, Autonomous and AI-Enabled Systems at Boeing Autonomy.  Who would like to participate in working with Bala?</a:t>
            </a:r>
          </a:p>
          <a:p>
            <a:pPr marL="101600" lvl="0" indent="0" algn="l" rtl="0">
              <a:lnSpc>
                <a:spcPct val="115000"/>
              </a:lnSpc>
              <a:spcBef>
                <a:spcPts val="400"/>
              </a:spcBef>
              <a:spcAft>
                <a:spcPts val="0"/>
              </a:spcAft>
              <a:buSzPts val="2000"/>
              <a:buNone/>
            </a:pPr>
            <a:endParaRPr dirty="0"/>
          </a:p>
          <a:p>
            <a:pPr marL="457200" lvl="0" indent="-355600" algn="l" rtl="0">
              <a:lnSpc>
                <a:spcPct val="115000"/>
              </a:lnSpc>
              <a:spcBef>
                <a:spcPts val="0"/>
              </a:spcBef>
              <a:spcAft>
                <a:spcPts val="0"/>
              </a:spcAft>
              <a:buSzPts val="2000"/>
              <a:buChar char="-"/>
            </a:pPr>
            <a:r>
              <a:rPr lang="en-US" dirty="0"/>
              <a:t>Michael – Introduced Dan to Louis </a:t>
            </a:r>
            <a:r>
              <a:rPr lang="en-US" dirty="0" err="1"/>
              <a:t>Ehwerhemuepha</a:t>
            </a:r>
            <a:r>
              <a:rPr lang="en-US" dirty="0"/>
              <a:t>, Director, Computational Research at CHOC to discuss presenting to our chapter, possible meeting dates and abstract.  Who would like to participate in working with Louis?</a:t>
            </a:r>
          </a:p>
          <a:p>
            <a:pPr marL="457200" lvl="0" indent="-355600" algn="l" rtl="0">
              <a:lnSpc>
                <a:spcPct val="115000"/>
              </a:lnSpc>
              <a:spcBef>
                <a:spcPts val="0"/>
              </a:spcBef>
              <a:spcAft>
                <a:spcPts val="0"/>
              </a:spcAft>
              <a:buSzPts val="2000"/>
              <a:buChar char="-"/>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g2486fad1d9b_0_410"/>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Arial"/>
              <a:buNone/>
            </a:pPr>
            <a:r>
              <a:rPr lang="en-US"/>
              <a:t>Future Program Event Candidates (UCI)</a:t>
            </a:r>
            <a:endParaRPr sz="2600"/>
          </a:p>
        </p:txBody>
      </p:sp>
      <p:sp>
        <p:nvSpPr>
          <p:cNvPr id="120" name="Google Shape;120;g2486fad1d9b_0_410"/>
          <p:cNvSpPr txBox="1">
            <a:spLocks noGrp="1"/>
          </p:cNvSpPr>
          <p:nvPr>
            <p:ph type="body" idx="3"/>
          </p:nvPr>
        </p:nvSpPr>
        <p:spPr>
          <a:xfrm>
            <a:off x="711200" y="1347150"/>
            <a:ext cx="4854900" cy="41637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1000"/>
              </a:spcBef>
              <a:spcAft>
                <a:spcPts val="0"/>
              </a:spcAft>
              <a:buClr>
                <a:schemeClr val="dk1"/>
              </a:buClr>
              <a:buSzPts val="1100"/>
              <a:buFont typeface="Arial"/>
              <a:buNone/>
            </a:pPr>
            <a:r>
              <a:rPr lang="en-US" sz="1600" dirty="0"/>
              <a:t>Machine Learning</a:t>
            </a:r>
            <a:endParaRPr sz="1600" dirty="0"/>
          </a:p>
          <a:p>
            <a:pPr marL="457200" lvl="0" indent="-330200" algn="l" rtl="0">
              <a:lnSpc>
                <a:spcPct val="100000"/>
              </a:lnSpc>
              <a:spcBef>
                <a:spcPts val="1000"/>
              </a:spcBef>
              <a:spcAft>
                <a:spcPts val="0"/>
              </a:spcAft>
              <a:buSzPts val="1600"/>
              <a:buChar char="•"/>
            </a:pPr>
            <a:r>
              <a:rPr lang="en-US" sz="1600" dirty="0"/>
              <a:t>Stephan </a:t>
            </a:r>
            <a:r>
              <a:rPr lang="en-US" sz="1600" dirty="0" err="1"/>
              <a:t>Mandt</a:t>
            </a:r>
            <a:r>
              <a:rPr lang="en-US" sz="1600" dirty="0"/>
              <a:t> (anomaly detection without supervised learning)</a:t>
            </a:r>
            <a:endParaRPr sz="1600" dirty="0"/>
          </a:p>
          <a:p>
            <a:pPr marL="457200" lvl="0" indent="-330200" algn="l" rtl="0">
              <a:lnSpc>
                <a:spcPct val="100000"/>
              </a:lnSpc>
              <a:spcBef>
                <a:spcPts val="0"/>
              </a:spcBef>
              <a:spcAft>
                <a:spcPts val="0"/>
              </a:spcAft>
              <a:buSzPts val="1600"/>
              <a:buChar char="•"/>
            </a:pPr>
            <a:r>
              <a:rPr lang="en-US" sz="1600" dirty="0"/>
              <a:t>Roy Fox (reinforcement learning, robotics)</a:t>
            </a:r>
            <a:endParaRPr sz="1600" dirty="0"/>
          </a:p>
          <a:p>
            <a:pPr marL="457200" lvl="0" indent="-330200" algn="l" rtl="0">
              <a:lnSpc>
                <a:spcPct val="100000"/>
              </a:lnSpc>
              <a:spcBef>
                <a:spcPts val="0"/>
              </a:spcBef>
              <a:spcAft>
                <a:spcPts val="0"/>
              </a:spcAft>
              <a:buSzPts val="1600"/>
              <a:buChar char="•"/>
            </a:pPr>
            <a:r>
              <a:rPr lang="en-US" sz="1600" dirty="0"/>
              <a:t>Jing Zhang (ML applied to bioinformatics)</a:t>
            </a:r>
            <a:endParaRPr sz="1600" dirty="0"/>
          </a:p>
          <a:p>
            <a:pPr marL="457200" lvl="0" indent="-330200" algn="l" rtl="0">
              <a:lnSpc>
                <a:spcPct val="100000"/>
              </a:lnSpc>
              <a:spcBef>
                <a:spcPts val="0"/>
              </a:spcBef>
              <a:spcAft>
                <a:spcPts val="0"/>
              </a:spcAft>
              <a:buSzPts val="1600"/>
              <a:buChar char="•"/>
            </a:pPr>
            <a:r>
              <a:rPr lang="en-US" sz="1600" dirty="0"/>
              <a:t>Alex Berg (computational visual recognition, starts @UCI Spring 2022)</a:t>
            </a:r>
            <a:endParaRPr sz="1600" dirty="0"/>
          </a:p>
          <a:p>
            <a:pPr marL="457200" lvl="0" indent="-330200" algn="l" rtl="0">
              <a:lnSpc>
                <a:spcPct val="100000"/>
              </a:lnSpc>
              <a:spcBef>
                <a:spcPts val="0"/>
              </a:spcBef>
              <a:spcAft>
                <a:spcPts val="0"/>
              </a:spcAft>
              <a:buSzPts val="1600"/>
              <a:buChar char="•"/>
            </a:pPr>
            <a:r>
              <a:rPr lang="en-US" sz="1600" b="1" dirty="0"/>
              <a:t>Dr. Peter Chang (AI and Medicine) - Dan W  (no response to 1</a:t>
            </a:r>
            <a:r>
              <a:rPr lang="en-US" sz="1600" b="1" baseline="30000" dirty="0"/>
              <a:t>st</a:t>
            </a:r>
            <a:r>
              <a:rPr lang="en-US" sz="1600" b="1" dirty="0"/>
              <a:t> email inquiry, pinged again 5/21/24)</a:t>
            </a:r>
          </a:p>
          <a:p>
            <a:pPr marL="457200" lvl="0" indent="-330200" algn="l" rtl="0">
              <a:lnSpc>
                <a:spcPct val="100000"/>
              </a:lnSpc>
              <a:spcBef>
                <a:spcPts val="0"/>
              </a:spcBef>
              <a:spcAft>
                <a:spcPts val="0"/>
              </a:spcAft>
              <a:buSzPts val="1600"/>
              <a:buChar char="•"/>
            </a:pPr>
            <a:endParaRPr lang="en-US" sz="1600" b="1" dirty="0"/>
          </a:p>
          <a:p>
            <a:pPr marL="127000" indent="0">
              <a:spcBef>
                <a:spcPts val="0"/>
              </a:spcBef>
              <a:buSzPts val="1600"/>
              <a:buNone/>
            </a:pPr>
            <a:r>
              <a:rPr lang="en-US" sz="1600" dirty="0"/>
              <a:t>Control Theory &amp; Robotics</a:t>
            </a:r>
          </a:p>
          <a:p>
            <a:pPr indent="-330200">
              <a:spcBef>
                <a:spcPts val="0"/>
              </a:spcBef>
              <a:buSzPts val="1600"/>
            </a:pPr>
            <a:r>
              <a:rPr lang="en-US" sz="1600" dirty="0"/>
              <a:t>Magnus </a:t>
            </a:r>
            <a:r>
              <a:rPr lang="en-US" sz="1600" dirty="0" err="1"/>
              <a:t>Egerstedt</a:t>
            </a:r>
            <a:r>
              <a:rPr lang="en-US" sz="1600" dirty="0"/>
              <a:t>, Dean of Engineering, Samueli School of Engineering</a:t>
            </a:r>
            <a:br>
              <a:rPr lang="en-US" sz="1600" dirty="0"/>
            </a:br>
            <a:r>
              <a:rPr lang="en-US" sz="1600" dirty="0"/>
              <a:t>(Referred by Aaron Ames of Caltech)</a:t>
            </a:r>
          </a:p>
          <a:p>
            <a:pPr marL="457200" lvl="0" indent="-330200" algn="l" rtl="0">
              <a:lnSpc>
                <a:spcPct val="100000"/>
              </a:lnSpc>
              <a:spcBef>
                <a:spcPts val="0"/>
              </a:spcBef>
              <a:spcAft>
                <a:spcPts val="0"/>
              </a:spcAft>
              <a:buSzPts val="1600"/>
              <a:buChar char="•"/>
            </a:pPr>
            <a:endParaRPr sz="1600" b="1" dirty="0"/>
          </a:p>
          <a:p>
            <a:pPr marL="0" lvl="0" indent="0" algn="l" rtl="0">
              <a:lnSpc>
                <a:spcPct val="100000"/>
              </a:lnSpc>
              <a:spcBef>
                <a:spcPts val="1000"/>
              </a:spcBef>
              <a:spcAft>
                <a:spcPts val="0"/>
              </a:spcAft>
              <a:buSzPts val="1800"/>
              <a:buNone/>
            </a:pPr>
            <a:endParaRPr sz="1600" dirty="0"/>
          </a:p>
        </p:txBody>
      </p:sp>
      <p:sp>
        <p:nvSpPr>
          <p:cNvPr id="4" name="Text Placeholder 3">
            <a:extLst>
              <a:ext uri="{FF2B5EF4-FFF2-40B4-BE49-F238E27FC236}">
                <a16:creationId xmlns:a16="http://schemas.microsoft.com/office/drawing/2014/main" id="{FDF322FA-D96E-D0C5-50E6-59C1761C700A}"/>
              </a:ext>
            </a:extLst>
          </p:cNvPr>
          <p:cNvSpPr>
            <a:spLocks noGrp="1"/>
          </p:cNvSpPr>
          <p:nvPr>
            <p:ph type="body" idx="4"/>
          </p:nvPr>
        </p:nvSpPr>
        <p:spPr>
          <a:xfrm>
            <a:off x="6295525" y="1417637"/>
            <a:ext cx="4854900" cy="4163700"/>
          </a:xfrm>
        </p:spPr>
        <p:txBody>
          <a:bodyPr/>
          <a:lstStyle/>
          <a:p>
            <a:pPr marL="0" lvl="0" indent="0" algn="l" rtl="0">
              <a:lnSpc>
                <a:spcPct val="100000"/>
              </a:lnSpc>
              <a:spcBef>
                <a:spcPts val="1000"/>
              </a:spcBef>
              <a:spcAft>
                <a:spcPts val="0"/>
              </a:spcAft>
              <a:buClr>
                <a:schemeClr val="dk1"/>
              </a:buClr>
              <a:buSzPts val="1100"/>
              <a:buFont typeface="Arial"/>
              <a:buNone/>
            </a:pPr>
            <a:r>
              <a:rPr lang="en-US" sz="1600" dirty="0"/>
              <a:t>System</a:t>
            </a:r>
          </a:p>
          <a:p>
            <a:pPr marL="457200" lvl="0" indent="-330200" algn="l" rtl="0">
              <a:lnSpc>
                <a:spcPct val="100000"/>
              </a:lnSpc>
              <a:spcBef>
                <a:spcPts val="0"/>
              </a:spcBef>
              <a:spcAft>
                <a:spcPts val="0"/>
              </a:spcAft>
              <a:buSzPts val="1600"/>
              <a:buChar char="•"/>
            </a:pPr>
            <a:r>
              <a:rPr lang="en-US" sz="1600" dirty="0"/>
              <a:t>Sang-Woo Jun (acceleration)</a:t>
            </a:r>
          </a:p>
          <a:p>
            <a:pPr marL="457200" lvl="0" indent="-330200" algn="l" rtl="0">
              <a:lnSpc>
                <a:spcPct val="100000"/>
              </a:lnSpc>
              <a:spcBef>
                <a:spcPts val="0"/>
              </a:spcBef>
              <a:spcAft>
                <a:spcPts val="0"/>
              </a:spcAft>
              <a:buSzPts val="1600"/>
              <a:buChar char="•"/>
            </a:pPr>
            <a:r>
              <a:rPr lang="en-US" sz="1600" dirty="0"/>
              <a:t>Sangeetha Jyothi (Data center networking)</a:t>
            </a:r>
          </a:p>
          <a:p>
            <a:pPr marL="457200" lvl="0" indent="-330200" algn="l" rtl="0">
              <a:lnSpc>
                <a:spcPct val="100000"/>
              </a:lnSpc>
              <a:spcBef>
                <a:spcPts val="0"/>
              </a:spcBef>
              <a:spcAft>
                <a:spcPts val="0"/>
              </a:spcAft>
              <a:buSzPts val="1600"/>
              <a:buChar char="•"/>
            </a:pPr>
            <a:r>
              <a:rPr lang="en-US" sz="1600" dirty="0" err="1"/>
              <a:t>Moshen</a:t>
            </a:r>
            <a:r>
              <a:rPr lang="en-US" sz="1600" dirty="0"/>
              <a:t> Imani (bio-inspired computing)</a:t>
            </a:r>
          </a:p>
          <a:p>
            <a:pPr marL="0" lvl="0" indent="0" algn="l" rtl="0">
              <a:lnSpc>
                <a:spcPct val="100000"/>
              </a:lnSpc>
              <a:spcBef>
                <a:spcPts val="1000"/>
              </a:spcBef>
              <a:spcAft>
                <a:spcPts val="0"/>
              </a:spcAft>
              <a:buClr>
                <a:schemeClr val="dk1"/>
              </a:buClr>
              <a:buSzPts val="1100"/>
              <a:buFont typeface="Arial"/>
              <a:buNone/>
            </a:pPr>
            <a:r>
              <a:rPr lang="en-US" sz="1600" dirty="0"/>
              <a:t>Theory</a:t>
            </a:r>
          </a:p>
          <a:p>
            <a:pPr indent="-330200">
              <a:spcBef>
                <a:spcPts val="0"/>
              </a:spcBef>
              <a:buSzPts val="1600"/>
            </a:pPr>
            <a:r>
              <a:rPr lang="en-US" sz="1600" dirty="0"/>
              <a:t>Vijay Vazirani (involved with the design of early Google Ad Placement Alg.)</a:t>
            </a:r>
          </a:p>
          <a:p>
            <a:pPr marL="0" indent="0">
              <a:spcBef>
                <a:spcPts val="1000"/>
              </a:spcBef>
              <a:buSzPts val="1100"/>
              <a:buNone/>
            </a:pPr>
            <a:r>
              <a:rPr lang="en-US" sz="1600" dirty="0"/>
              <a:t>Informatics</a:t>
            </a:r>
          </a:p>
          <a:p>
            <a:pPr lvl="0" indent="-330200">
              <a:spcBef>
                <a:spcPts val="0"/>
              </a:spcBef>
              <a:buSzPts val="1600"/>
            </a:pPr>
            <a:r>
              <a:rPr lang="en-US" sz="1600" dirty="0"/>
              <a:t>Vladimir Minin (Data analysis </a:t>
            </a:r>
            <a:r>
              <a:rPr lang="en-US" sz="1600" dirty="0" err="1"/>
              <a:t>wrt</a:t>
            </a:r>
            <a:r>
              <a:rPr lang="en-US" sz="1600" dirty="0"/>
              <a:t> infectious diseases)</a:t>
            </a:r>
          </a:p>
          <a:p>
            <a:pPr lvl="0" indent="-330200">
              <a:spcBef>
                <a:spcPts val="0"/>
              </a:spcBef>
              <a:buSzPts val="1600"/>
            </a:pPr>
            <a:r>
              <a:rPr lang="en-US" sz="1600" dirty="0"/>
              <a:t>Stacy Branham (human-centered computing)</a:t>
            </a:r>
          </a:p>
          <a:p>
            <a:endParaRPr lang="en-US" dirty="0"/>
          </a:p>
        </p:txBody>
      </p:sp>
      <p:sp>
        <p:nvSpPr>
          <p:cNvPr id="121" name="Google Shape;121;g2486fad1d9b_0_410"/>
          <p:cNvSpPr txBox="1">
            <a:spLocks noGrp="1"/>
          </p:cNvSpPr>
          <p:nvPr>
            <p:ph type="sldNum" idx="4294967295"/>
          </p:nvPr>
        </p:nvSpPr>
        <p:spPr>
          <a:xfrm>
            <a:off x="11507788" y="6042025"/>
            <a:ext cx="684212" cy="365125"/>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900"/>
              <a:buFont typeface="Arial"/>
              <a:buNone/>
            </a:pPr>
            <a:fld id="{00000000-1234-1234-1234-123412341234}" type="slidenum">
              <a:rPr lang="en-US"/>
              <a:t>18</a:t>
            </a:fld>
            <a:endParaRPr/>
          </a:p>
        </p:txBody>
      </p:sp>
      <p:sp>
        <p:nvSpPr>
          <p:cNvPr id="2" name="Rounded Rectangle 1">
            <a:extLst>
              <a:ext uri="{FF2B5EF4-FFF2-40B4-BE49-F238E27FC236}">
                <a16:creationId xmlns:a16="http://schemas.microsoft.com/office/drawing/2014/main" id="{D92274E6-0001-51FD-C679-D06664AFFA7B}"/>
              </a:ext>
            </a:extLst>
          </p:cNvPr>
          <p:cNvSpPr/>
          <p:nvPr/>
        </p:nvSpPr>
        <p:spPr>
          <a:xfrm>
            <a:off x="6674069" y="2102069"/>
            <a:ext cx="3636579" cy="112460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Dan reached out to peter change again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Shape 125"/>
        <p:cNvGrpSpPr/>
        <p:nvPr/>
      </p:nvGrpSpPr>
      <p:grpSpPr>
        <a:xfrm>
          <a:off x="0" y="0"/>
          <a:ext cx="0" cy="0"/>
          <a:chOff x="0" y="0"/>
          <a:chExt cx="0" cy="0"/>
        </a:xfrm>
      </p:grpSpPr>
      <p:sp>
        <p:nvSpPr>
          <p:cNvPr id="126" name="Google Shape;126;g2486fad1d9b_0_417"/>
          <p:cNvSpPr txBox="1">
            <a:spLocks noGrp="1"/>
          </p:cNvSpPr>
          <p:nvPr>
            <p:ph type="title"/>
          </p:nvPr>
        </p:nvSpPr>
        <p:spPr>
          <a:xfrm>
            <a:off x="677334" y="609600"/>
            <a:ext cx="8596800" cy="9450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Arial"/>
              <a:buNone/>
            </a:pPr>
            <a:r>
              <a:rPr lang="en-US"/>
              <a:t>Future Program Event Candidates</a:t>
            </a:r>
            <a:endParaRPr sz="2600"/>
          </a:p>
        </p:txBody>
      </p:sp>
      <p:sp>
        <p:nvSpPr>
          <p:cNvPr id="127" name="Google Shape;127;g2486fad1d9b_0_417"/>
          <p:cNvSpPr txBox="1">
            <a:spLocks noGrp="1"/>
          </p:cNvSpPr>
          <p:nvPr>
            <p:ph type="body" idx="1"/>
          </p:nvPr>
        </p:nvSpPr>
        <p:spPr>
          <a:xfrm>
            <a:off x="838196" y="1643339"/>
            <a:ext cx="10515600" cy="3935700"/>
          </a:xfrm>
          <a:prstGeom prst="rect">
            <a:avLst/>
          </a:prstGeom>
          <a:noFill/>
          <a:ln>
            <a:noFill/>
          </a:ln>
        </p:spPr>
        <p:txBody>
          <a:bodyPr spcFirstLastPara="1" wrap="square" lIns="91425" tIns="45700" rIns="91425" bIns="45700" anchor="t" anchorCtr="0">
            <a:noAutofit/>
          </a:bodyPr>
          <a:lstStyle/>
          <a:p>
            <a:pPr marL="0" lvl="0" indent="0" algn="l" rtl="0">
              <a:lnSpc>
                <a:spcPct val="60000"/>
              </a:lnSpc>
              <a:spcBef>
                <a:spcPts val="1000"/>
              </a:spcBef>
              <a:spcAft>
                <a:spcPts val="0"/>
              </a:spcAft>
              <a:buSzPts val="852"/>
              <a:buNone/>
            </a:pPr>
            <a:r>
              <a:rPr lang="en-US" sz="1200"/>
              <a:t>Potential Speakers - In no prioritized or feasibility order</a:t>
            </a:r>
            <a:endParaRPr sz="1200"/>
          </a:p>
          <a:p>
            <a:pPr marL="228600" lvl="0" indent="-223361" algn="l" rtl="0">
              <a:lnSpc>
                <a:spcPct val="60000"/>
              </a:lnSpc>
              <a:spcBef>
                <a:spcPts val="1000"/>
              </a:spcBef>
              <a:spcAft>
                <a:spcPts val="0"/>
              </a:spcAft>
              <a:buClr>
                <a:schemeClr val="dk1"/>
              </a:buClr>
              <a:buSzPts val="1617"/>
              <a:buChar char="•"/>
            </a:pPr>
            <a:r>
              <a:rPr lang="en-US" sz="1200"/>
              <a:t>Prof Ali Hessami (UK)</a:t>
            </a:r>
            <a:endParaRPr sz="1200"/>
          </a:p>
          <a:p>
            <a:pPr marL="228600" lvl="0" indent="-223361" algn="l" rtl="0">
              <a:lnSpc>
                <a:spcPct val="60000"/>
              </a:lnSpc>
              <a:spcBef>
                <a:spcPts val="1000"/>
              </a:spcBef>
              <a:spcAft>
                <a:spcPts val="0"/>
              </a:spcAft>
              <a:buClr>
                <a:schemeClr val="dk1"/>
              </a:buClr>
              <a:buSzPts val="1617"/>
              <a:buChar char="•"/>
            </a:pPr>
            <a:r>
              <a:rPr lang="en-US" sz="1200"/>
              <a:t>Caltech Professor Yisong Yue, ML [Dan]</a:t>
            </a:r>
            <a:endParaRPr sz="1200"/>
          </a:p>
          <a:p>
            <a:pPr marL="228600" lvl="0" indent="-223361" algn="l" rtl="0">
              <a:lnSpc>
                <a:spcPct val="60000"/>
              </a:lnSpc>
              <a:spcBef>
                <a:spcPts val="1000"/>
              </a:spcBef>
              <a:spcAft>
                <a:spcPts val="0"/>
              </a:spcAft>
              <a:buClr>
                <a:schemeClr val="dk1"/>
              </a:buClr>
              <a:buSzPts val="1617"/>
              <a:buChar char="•"/>
            </a:pPr>
            <a:r>
              <a:rPr lang="en-US" sz="1200"/>
              <a:t>Andrew Kirkland, CISO at Starbucks</a:t>
            </a:r>
            <a:endParaRPr sz="2000"/>
          </a:p>
          <a:p>
            <a:pPr marL="228600" lvl="0" indent="-223361" algn="l" rtl="0">
              <a:lnSpc>
                <a:spcPct val="60000"/>
              </a:lnSpc>
              <a:spcBef>
                <a:spcPts val="1000"/>
              </a:spcBef>
              <a:spcAft>
                <a:spcPts val="0"/>
              </a:spcAft>
              <a:buClr>
                <a:schemeClr val="dk1"/>
              </a:buClr>
              <a:buSzPts val="1617"/>
              <a:buChar char="•"/>
            </a:pPr>
            <a:r>
              <a:rPr lang="en-US" sz="1200"/>
              <a:t>Beth Harnick-Shapiro [Marc]</a:t>
            </a:r>
            <a:endParaRPr sz="2000"/>
          </a:p>
          <a:p>
            <a:pPr marL="228600" lvl="0" indent="-223361" algn="l" rtl="0">
              <a:lnSpc>
                <a:spcPct val="60000"/>
              </a:lnSpc>
              <a:spcBef>
                <a:spcPts val="1000"/>
              </a:spcBef>
              <a:spcAft>
                <a:spcPts val="0"/>
              </a:spcAft>
              <a:buClr>
                <a:schemeClr val="dk1"/>
              </a:buClr>
              <a:buSzPts val="1617"/>
              <a:buChar char="•"/>
            </a:pPr>
            <a:r>
              <a:rPr lang="en-US" sz="1200"/>
              <a:t>Bill Lobig VP IBM Software Development - Analytics  [Marc]</a:t>
            </a:r>
            <a:endParaRPr sz="2000"/>
          </a:p>
          <a:p>
            <a:pPr marL="228600" lvl="0" indent="-223361" algn="l" rtl="0">
              <a:lnSpc>
                <a:spcPct val="60000"/>
              </a:lnSpc>
              <a:spcBef>
                <a:spcPts val="1000"/>
              </a:spcBef>
              <a:spcAft>
                <a:spcPts val="0"/>
              </a:spcAft>
              <a:buClr>
                <a:schemeClr val="dk1"/>
              </a:buClr>
              <a:buSzPts val="1617"/>
              <a:buChar char="•"/>
            </a:pPr>
            <a:r>
              <a:rPr lang="en-US" sz="1200"/>
              <a:t>Christophe Begue, IBM - Blockchain (Mike Marin will research if he is indeed at IBM)</a:t>
            </a:r>
            <a:endParaRPr sz="2000"/>
          </a:p>
          <a:p>
            <a:pPr marL="228600" lvl="0" indent="-223361" algn="l" rtl="0">
              <a:lnSpc>
                <a:spcPct val="60000"/>
              </a:lnSpc>
              <a:spcBef>
                <a:spcPts val="1000"/>
              </a:spcBef>
              <a:spcAft>
                <a:spcPts val="0"/>
              </a:spcAft>
              <a:buClr>
                <a:schemeClr val="dk1"/>
              </a:buClr>
              <a:buSzPts val="1617"/>
              <a:buChar char="•"/>
            </a:pPr>
            <a:r>
              <a:rPr lang="en-US" sz="1200"/>
              <a:t>John Koon, Tech Idea Research - Autonomous Cars</a:t>
            </a:r>
            <a:endParaRPr sz="2000"/>
          </a:p>
          <a:p>
            <a:pPr marL="228600" lvl="0" indent="-223361" algn="l" rtl="0">
              <a:lnSpc>
                <a:spcPct val="60000"/>
              </a:lnSpc>
              <a:spcBef>
                <a:spcPts val="1000"/>
              </a:spcBef>
              <a:spcAft>
                <a:spcPts val="0"/>
              </a:spcAft>
              <a:buClr>
                <a:schemeClr val="dk1"/>
              </a:buClr>
              <a:buSzPts val="1617"/>
              <a:buChar char="•"/>
            </a:pPr>
            <a:r>
              <a:rPr lang="en-US" sz="1200"/>
              <a:t>Bill Cleveland – Data Visualization (M. Fahy has reached out to him)</a:t>
            </a:r>
            <a:endParaRPr sz="2000"/>
          </a:p>
          <a:p>
            <a:pPr marL="228600" lvl="0" indent="-223361" algn="l" rtl="0">
              <a:lnSpc>
                <a:spcPct val="60000"/>
              </a:lnSpc>
              <a:spcBef>
                <a:spcPts val="1000"/>
              </a:spcBef>
              <a:spcAft>
                <a:spcPts val="0"/>
              </a:spcAft>
              <a:buClr>
                <a:schemeClr val="dk1"/>
              </a:buClr>
              <a:buSzPts val="1617"/>
              <a:buChar char="•"/>
            </a:pPr>
            <a:r>
              <a:rPr lang="en-US" sz="1200"/>
              <a:t>Alanna Gombert, Global CRO at MetaX – Blockchain</a:t>
            </a:r>
            <a:endParaRPr sz="1200"/>
          </a:p>
          <a:p>
            <a:pPr marL="228600" lvl="0" indent="-223361" algn="l" rtl="0">
              <a:lnSpc>
                <a:spcPct val="60000"/>
              </a:lnSpc>
              <a:spcBef>
                <a:spcPts val="1000"/>
              </a:spcBef>
              <a:spcAft>
                <a:spcPts val="0"/>
              </a:spcAft>
              <a:buClr>
                <a:schemeClr val="dk1"/>
              </a:buClr>
              <a:buSzPts val="1617"/>
              <a:buChar char="•"/>
            </a:pPr>
            <a:r>
              <a:rPr lang="en-US" sz="1200"/>
              <a:t>Sushant Rao - Operational Analytic Data Stores (M. Fahy has reached out to him)</a:t>
            </a:r>
            <a:endParaRPr sz="2000"/>
          </a:p>
          <a:p>
            <a:pPr marL="228600" lvl="0" indent="-223361" algn="l" rtl="0">
              <a:lnSpc>
                <a:spcPct val="60000"/>
              </a:lnSpc>
              <a:spcBef>
                <a:spcPts val="1000"/>
              </a:spcBef>
              <a:spcAft>
                <a:spcPts val="0"/>
              </a:spcAft>
              <a:buClr>
                <a:schemeClr val="dk1"/>
              </a:buClr>
              <a:buSzPts val="1617"/>
              <a:buChar char="•"/>
            </a:pPr>
            <a:r>
              <a:rPr lang="en-US" sz="1200"/>
              <a:t>Paul Anderson, Anderson Software Group – Go language</a:t>
            </a:r>
            <a:endParaRPr sz="2000"/>
          </a:p>
          <a:p>
            <a:pPr marL="228600" lvl="0" indent="-223361" algn="l" rtl="0">
              <a:lnSpc>
                <a:spcPct val="60000"/>
              </a:lnSpc>
              <a:spcBef>
                <a:spcPts val="1000"/>
              </a:spcBef>
              <a:spcAft>
                <a:spcPts val="0"/>
              </a:spcAft>
              <a:buClr>
                <a:schemeClr val="dk1"/>
              </a:buClr>
              <a:buSzPts val="1617"/>
              <a:buChar char="•"/>
            </a:pPr>
            <a:r>
              <a:rPr lang="en-US" sz="1200"/>
              <a:t>Alyssa Columbus, Data Scientist at Pacific Life - Robust and Reproducible Predictive Modeling Workflows</a:t>
            </a:r>
            <a:endParaRPr sz="2000"/>
          </a:p>
          <a:p>
            <a:pPr marL="228600" lvl="0" indent="-223361" algn="l" rtl="0">
              <a:lnSpc>
                <a:spcPct val="60000"/>
              </a:lnSpc>
              <a:spcBef>
                <a:spcPts val="1000"/>
              </a:spcBef>
              <a:spcAft>
                <a:spcPts val="0"/>
              </a:spcAft>
              <a:buClr>
                <a:schemeClr val="dk1"/>
              </a:buClr>
              <a:buSzPts val="1617"/>
              <a:buChar char="•"/>
            </a:pPr>
            <a:r>
              <a:rPr lang="en-US" sz="1200"/>
              <a:t>Dianne Cook, Prof. of Business Analytics, Monash University – Data Visualization</a:t>
            </a:r>
            <a:endParaRPr sz="1200"/>
          </a:p>
          <a:p>
            <a:pPr marL="0" lvl="0" indent="0" algn="l" rtl="0">
              <a:lnSpc>
                <a:spcPct val="60000"/>
              </a:lnSpc>
              <a:spcBef>
                <a:spcPts val="1000"/>
              </a:spcBef>
              <a:spcAft>
                <a:spcPts val="0"/>
              </a:spcAft>
              <a:buSzPts val="852"/>
              <a:buNone/>
            </a:pPr>
            <a:endParaRPr sz="1200"/>
          </a:p>
          <a:p>
            <a:pPr marL="0" lvl="0" indent="0" algn="l" rtl="0">
              <a:lnSpc>
                <a:spcPct val="60000"/>
              </a:lnSpc>
              <a:spcBef>
                <a:spcPts val="1000"/>
              </a:spcBef>
              <a:spcAft>
                <a:spcPts val="0"/>
              </a:spcAft>
              <a:buSzPts val="852"/>
              <a:buNone/>
            </a:pPr>
            <a:r>
              <a:rPr lang="en-US" sz="1200"/>
              <a:t>Topics</a:t>
            </a:r>
            <a:endParaRPr sz="1200"/>
          </a:p>
          <a:p>
            <a:pPr marL="228600" lvl="0" indent="-218440" algn="l" rtl="0">
              <a:lnSpc>
                <a:spcPct val="60000"/>
              </a:lnSpc>
              <a:spcBef>
                <a:spcPts val="1000"/>
              </a:spcBef>
              <a:spcAft>
                <a:spcPts val="0"/>
              </a:spcAft>
              <a:buSzPts val="1540"/>
              <a:buChar char="•"/>
            </a:pPr>
            <a:r>
              <a:rPr lang="en-US" sz="1200"/>
              <a:t>Interest in potentially having a future talk focused on Privacy By Design and related best practices identified in March meeting</a:t>
            </a:r>
            <a:endParaRPr sz="1400"/>
          </a:p>
        </p:txBody>
      </p:sp>
      <p:sp>
        <p:nvSpPr>
          <p:cNvPr id="128" name="Google Shape;128;g2486fad1d9b_0_417"/>
          <p:cNvSpPr txBox="1">
            <a:spLocks noGrp="1"/>
          </p:cNvSpPr>
          <p:nvPr>
            <p:ph type="sldNum" idx="12"/>
          </p:nvPr>
        </p:nvSpPr>
        <p:spPr>
          <a:xfrm>
            <a:off x="8590663" y="6041362"/>
            <a:ext cx="6834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900"/>
              <a:buFont typeface="Arial"/>
              <a:buNone/>
            </a:pPr>
            <a:fld id="{00000000-1234-1234-1234-123412341234}" type="slidenum">
              <a:rPr lang="en-US"/>
              <a:t>19</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6"/>
        <p:cNvGrpSpPr/>
        <p:nvPr/>
      </p:nvGrpSpPr>
      <p:grpSpPr>
        <a:xfrm>
          <a:off x="0" y="0"/>
          <a:ext cx="0" cy="0"/>
          <a:chOff x="0" y="0"/>
          <a:chExt cx="0" cy="0"/>
        </a:xfrm>
      </p:grpSpPr>
      <p:sp>
        <p:nvSpPr>
          <p:cNvPr id="47" name="Google Shape;47;g282d0d150c6_0_0"/>
          <p:cNvSpPr txBox="1">
            <a:spLocks noGrp="1"/>
          </p:cNvSpPr>
          <p:nvPr>
            <p:ph type="title"/>
          </p:nvPr>
        </p:nvSpPr>
        <p:spPr>
          <a:xfrm>
            <a:off x="677334" y="609600"/>
            <a:ext cx="8596800" cy="9450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800"/>
              <a:buNone/>
            </a:pPr>
            <a:r>
              <a:rPr lang="en-US"/>
              <a:t>Agenda</a:t>
            </a:r>
            <a:endParaRPr/>
          </a:p>
        </p:txBody>
      </p:sp>
      <p:sp>
        <p:nvSpPr>
          <p:cNvPr id="48" name="Google Shape;48;g282d0d150c6_0_0"/>
          <p:cNvSpPr txBox="1">
            <a:spLocks noGrp="1"/>
          </p:cNvSpPr>
          <p:nvPr>
            <p:ph type="body" idx="1"/>
          </p:nvPr>
        </p:nvSpPr>
        <p:spPr>
          <a:xfrm>
            <a:off x="762000" y="1589700"/>
            <a:ext cx="10707300" cy="4138500"/>
          </a:xfrm>
          <a:prstGeom prst="rect">
            <a:avLst/>
          </a:prstGeom>
          <a:noFill/>
          <a:ln>
            <a:noFill/>
          </a:ln>
        </p:spPr>
        <p:txBody>
          <a:bodyPr spcFirstLastPara="1" wrap="square" lIns="91425" tIns="45700" rIns="91425" bIns="45700" anchor="t" anchorCtr="0">
            <a:noAutofit/>
          </a:bodyPr>
          <a:lstStyle/>
          <a:p>
            <a:pPr marL="457200" lvl="0" indent="-355600" algn="l" rtl="0">
              <a:lnSpc>
                <a:spcPct val="115000"/>
              </a:lnSpc>
              <a:spcBef>
                <a:spcPts val="400"/>
              </a:spcBef>
              <a:spcAft>
                <a:spcPts val="0"/>
              </a:spcAft>
              <a:buSzPts val="2000"/>
              <a:buChar char="•"/>
            </a:pPr>
            <a:r>
              <a:rPr lang="en-US" dirty="0"/>
              <a:t>Review of prior meeting minutes</a:t>
            </a:r>
            <a:endParaRPr dirty="0"/>
          </a:p>
          <a:p>
            <a:pPr marL="457200" lvl="0" indent="-355600" algn="l" rtl="0">
              <a:lnSpc>
                <a:spcPct val="115000"/>
              </a:lnSpc>
              <a:spcBef>
                <a:spcPts val="0"/>
              </a:spcBef>
              <a:spcAft>
                <a:spcPts val="0"/>
              </a:spcAft>
              <a:buSzPts val="2000"/>
              <a:buChar char="•"/>
            </a:pPr>
            <a:r>
              <a:rPr lang="en-US" dirty="0"/>
              <a:t>Officers / Volunteers</a:t>
            </a:r>
            <a:endParaRPr dirty="0"/>
          </a:p>
          <a:p>
            <a:pPr marL="457200" lvl="0" indent="-355600" algn="l" rtl="0">
              <a:lnSpc>
                <a:spcPct val="115000"/>
              </a:lnSpc>
              <a:spcBef>
                <a:spcPts val="0"/>
              </a:spcBef>
              <a:spcAft>
                <a:spcPts val="0"/>
              </a:spcAft>
              <a:buSzPts val="2000"/>
              <a:buChar char="•"/>
            </a:pPr>
            <a:r>
              <a:rPr lang="en-US" dirty="0"/>
              <a:t>Treasurer’s Report</a:t>
            </a:r>
            <a:endParaRPr dirty="0"/>
          </a:p>
          <a:p>
            <a:pPr marL="457200" lvl="0" indent="-355600" algn="l" rtl="0">
              <a:lnSpc>
                <a:spcPct val="115000"/>
              </a:lnSpc>
              <a:spcBef>
                <a:spcPts val="0"/>
              </a:spcBef>
              <a:spcAft>
                <a:spcPts val="0"/>
              </a:spcAft>
              <a:buSzPts val="2000"/>
              <a:buChar char="•"/>
            </a:pPr>
            <a:r>
              <a:rPr lang="en-US" dirty="0"/>
              <a:t>May Event Postmortem</a:t>
            </a:r>
            <a:endParaRPr dirty="0"/>
          </a:p>
          <a:p>
            <a:pPr marL="457200" lvl="0" indent="-355600" algn="l" rtl="0">
              <a:lnSpc>
                <a:spcPct val="115000"/>
              </a:lnSpc>
              <a:spcBef>
                <a:spcPts val="0"/>
              </a:spcBef>
              <a:spcAft>
                <a:spcPts val="0"/>
              </a:spcAft>
              <a:buSzPts val="2000"/>
              <a:buChar char="•"/>
            </a:pPr>
            <a:r>
              <a:rPr lang="en-US" dirty="0"/>
              <a:t>Future Event Planning</a:t>
            </a:r>
            <a:endParaRPr dirty="0"/>
          </a:p>
          <a:p>
            <a:pPr marL="457200" lvl="0" indent="-355600" algn="l" rtl="0">
              <a:lnSpc>
                <a:spcPct val="115000"/>
              </a:lnSpc>
              <a:spcBef>
                <a:spcPts val="0"/>
              </a:spcBef>
              <a:spcAft>
                <a:spcPts val="0"/>
              </a:spcAft>
              <a:buSzPts val="2000"/>
              <a:buChar char="•"/>
            </a:pPr>
            <a:r>
              <a:rPr lang="en-US" dirty="0"/>
              <a:t>Committee Business</a:t>
            </a: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27590-FE48-28E1-9763-31F8FE74FD47}"/>
              </a:ext>
            </a:extLst>
          </p:cNvPr>
          <p:cNvSpPr>
            <a:spLocks noGrp="1"/>
          </p:cNvSpPr>
          <p:nvPr>
            <p:ph type="title"/>
          </p:nvPr>
        </p:nvSpPr>
        <p:spPr/>
        <p:txBody>
          <a:bodyPr/>
          <a:lstStyle/>
          <a:p>
            <a:r>
              <a:rPr lang="en-US" dirty="0"/>
              <a:t>ACM Chapter Administrative Interface &amp; Related Admin Tasks</a:t>
            </a:r>
          </a:p>
        </p:txBody>
      </p:sp>
      <p:sp>
        <p:nvSpPr>
          <p:cNvPr id="3" name="Text Placeholder 2">
            <a:extLst>
              <a:ext uri="{FF2B5EF4-FFF2-40B4-BE49-F238E27FC236}">
                <a16:creationId xmlns:a16="http://schemas.microsoft.com/office/drawing/2014/main" id="{5E378C50-96A9-AA85-988E-9149C6D72EC9}"/>
              </a:ext>
            </a:extLst>
          </p:cNvPr>
          <p:cNvSpPr>
            <a:spLocks noGrp="1"/>
          </p:cNvSpPr>
          <p:nvPr>
            <p:ph type="body" idx="1"/>
          </p:nvPr>
        </p:nvSpPr>
        <p:spPr/>
        <p:txBody>
          <a:bodyPr/>
          <a:lstStyle/>
          <a:p>
            <a:r>
              <a:rPr lang="en-US" dirty="0"/>
              <a:t>Current Officers are now listed on the ACM site</a:t>
            </a:r>
          </a:p>
          <a:p>
            <a:r>
              <a:rPr lang="en-US" dirty="0"/>
              <a:t>Events listed through our most recent meeting</a:t>
            </a:r>
          </a:p>
          <a:p>
            <a:r>
              <a:rPr lang="en-US" dirty="0"/>
              <a:t>Requested ACM improve responsiveness of “View Membership List”, which they did.  Currently takes ~6 seconds to display our membership list of 919 current and past members.</a:t>
            </a:r>
          </a:p>
          <a:p>
            <a:r>
              <a:rPr lang="en-US" dirty="0"/>
              <a:t>We have some cancellation requests resulting from our recent email blasts</a:t>
            </a:r>
          </a:p>
          <a:p>
            <a:r>
              <a:rPr lang="en-US" dirty="0"/>
              <a:t>Annual report is due for fiscal year ending June 30</a:t>
            </a:r>
            <a:r>
              <a:rPr lang="en-US" baseline="30000" dirty="0"/>
              <a:t>th</a:t>
            </a:r>
            <a:r>
              <a:rPr lang="en-US" dirty="0"/>
              <a:t>.  </a:t>
            </a:r>
          </a:p>
          <a:p>
            <a:r>
              <a:rPr lang="en-US" dirty="0"/>
              <a:t>Our 10</a:t>
            </a:r>
            <a:r>
              <a:rPr lang="en-US" baseline="30000" dirty="0"/>
              <a:t>th</a:t>
            </a:r>
            <a:r>
              <a:rPr lang="en-US" dirty="0"/>
              <a:t> anniversary will be November 21</a:t>
            </a:r>
            <a:r>
              <a:rPr lang="en-US" baseline="30000" dirty="0"/>
              <a:t>st</a:t>
            </a:r>
            <a:r>
              <a:rPr lang="en-US" dirty="0"/>
              <a:t> of this year.  </a:t>
            </a:r>
          </a:p>
          <a:p>
            <a:pPr lvl="1"/>
            <a:r>
              <a:rPr lang="en-US" dirty="0"/>
              <a:t>Should we do something special to celebrate this occasion?  We have a meeting on November 20</a:t>
            </a:r>
            <a:r>
              <a:rPr lang="en-US" baseline="30000" dirty="0"/>
              <a:t>th</a:t>
            </a:r>
            <a:r>
              <a:rPr lang="en-US" dirty="0"/>
              <a:t>.</a:t>
            </a:r>
          </a:p>
          <a:p>
            <a:pPr lvl="1"/>
            <a:r>
              <a:rPr lang="en-US" dirty="0"/>
              <a:t>10</a:t>
            </a:r>
            <a:r>
              <a:rPr lang="en-US" baseline="30000" dirty="0"/>
              <a:t>th</a:t>
            </a:r>
            <a:r>
              <a:rPr lang="en-US" dirty="0"/>
              <a:t> anniversary of our first program meeting will be September 9</a:t>
            </a:r>
            <a:r>
              <a:rPr lang="en-US" baseline="30000" dirty="0"/>
              <a:t>th</a:t>
            </a:r>
            <a:r>
              <a:rPr lang="en-US" dirty="0"/>
              <a:t>, 2025</a:t>
            </a:r>
          </a:p>
        </p:txBody>
      </p:sp>
      <p:sp>
        <p:nvSpPr>
          <p:cNvPr id="4" name="Rounded Rectangle 3">
            <a:extLst>
              <a:ext uri="{FF2B5EF4-FFF2-40B4-BE49-F238E27FC236}">
                <a16:creationId xmlns:a16="http://schemas.microsoft.com/office/drawing/2014/main" id="{9CDF3512-93FC-F54E-ACDA-656618A7415E}"/>
              </a:ext>
            </a:extLst>
          </p:cNvPr>
          <p:cNvSpPr/>
          <p:nvPr/>
        </p:nvSpPr>
        <p:spPr>
          <a:xfrm>
            <a:off x="3615559" y="5444359"/>
            <a:ext cx="2690648" cy="87235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We should give thought to how to celebrate 10 year anniversary?</a:t>
            </a:r>
          </a:p>
        </p:txBody>
      </p:sp>
    </p:spTree>
    <p:extLst>
      <p:ext uri="{BB962C8B-B14F-4D97-AF65-F5344CB8AC3E}">
        <p14:creationId xmlns:p14="http://schemas.microsoft.com/office/powerpoint/2010/main" val="14709339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DD9A6-6A74-FAAB-33F5-16ADAA45B6A7}"/>
              </a:ext>
            </a:extLst>
          </p:cNvPr>
          <p:cNvSpPr>
            <a:spLocks noGrp="1"/>
          </p:cNvSpPr>
          <p:nvPr>
            <p:ph type="title"/>
          </p:nvPr>
        </p:nvSpPr>
        <p:spPr/>
        <p:txBody>
          <a:bodyPr/>
          <a:lstStyle/>
          <a:p>
            <a:r>
              <a:rPr lang="en-US" dirty="0"/>
              <a:t>OC ACM Website</a:t>
            </a:r>
          </a:p>
        </p:txBody>
      </p:sp>
      <p:sp>
        <p:nvSpPr>
          <p:cNvPr id="3" name="Text Placeholder 2">
            <a:extLst>
              <a:ext uri="{FF2B5EF4-FFF2-40B4-BE49-F238E27FC236}">
                <a16:creationId xmlns:a16="http://schemas.microsoft.com/office/drawing/2014/main" id="{3A0216B1-3D0F-02BB-CCFF-86DE03ECDC6D}"/>
              </a:ext>
            </a:extLst>
          </p:cNvPr>
          <p:cNvSpPr>
            <a:spLocks noGrp="1"/>
          </p:cNvSpPr>
          <p:nvPr>
            <p:ph type="body" idx="1"/>
          </p:nvPr>
        </p:nvSpPr>
        <p:spPr/>
        <p:txBody>
          <a:bodyPr/>
          <a:lstStyle/>
          <a:p>
            <a:r>
              <a:rPr lang="en-US" dirty="0"/>
              <a:t>Stephen has updated the current officer information</a:t>
            </a:r>
          </a:p>
          <a:p>
            <a:r>
              <a:rPr lang="en-US" dirty="0"/>
              <a:t>Would it be easy to have URL addressable tabs so that it would easier to share URLs to specific information, e.g. to the Programs Tab?</a:t>
            </a:r>
          </a:p>
          <a:p>
            <a:pPr lvl="1"/>
            <a:r>
              <a:rPr lang="en-US" dirty="0"/>
              <a:t>I believe that at some point in the past we had URL tags that worked.</a:t>
            </a:r>
          </a:p>
        </p:txBody>
      </p:sp>
    </p:spTree>
    <p:extLst>
      <p:ext uri="{BB962C8B-B14F-4D97-AF65-F5344CB8AC3E}">
        <p14:creationId xmlns:p14="http://schemas.microsoft.com/office/powerpoint/2010/main" val="9529219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g26a4c3b9ec7_0_0"/>
          <p:cNvSpPr txBox="1">
            <a:spLocks noGrp="1"/>
          </p:cNvSpPr>
          <p:nvPr>
            <p:ph type="title"/>
          </p:nvPr>
        </p:nvSpPr>
        <p:spPr>
          <a:xfrm>
            <a:off x="711200" y="274637"/>
            <a:ext cx="10871100" cy="1143000"/>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0"/>
              </a:spcBef>
              <a:spcAft>
                <a:spcPts val="0"/>
              </a:spcAft>
              <a:buSzPts val="1800"/>
              <a:buNone/>
            </a:pPr>
            <a:r>
              <a:rPr lang="en-US"/>
              <a:t>Committee Business</a:t>
            </a:r>
            <a:endParaRPr/>
          </a:p>
        </p:txBody>
      </p:sp>
      <p:sp>
        <p:nvSpPr>
          <p:cNvPr id="134" name="Google Shape;134;g26a4c3b9ec7_0_0"/>
          <p:cNvSpPr txBox="1">
            <a:spLocks noGrp="1"/>
          </p:cNvSpPr>
          <p:nvPr>
            <p:ph type="body" idx="3"/>
          </p:nvPr>
        </p:nvSpPr>
        <p:spPr>
          <a:xfrm>
            <a:off x="711200" y="1885350"/>
            <a:ext cx="4854900" cy="4163700"/>
          </a:xfrm>
          <a:prstGeom prst="rect">
            <a:avLst/>
          </a:prstGeom>
          <a:noFill/>
          <a:ln>
            <a:noFill/>
          </a:ln>
        </p:spPr>
        <p:txBody>
          <a:bodyPr spcFirstLastPara="1" wrap="square" lIns="91425" tIns="45700" rIns="91425" bIns="45700" anchor="t" anchorCtr="0">
            <a:noAutofit/>
          </a:bodyPr>
          <a:lstStyle/>
          <a:p>
            <a:pPr marL="457200" lvl="0" indent="-330200" algn="l" rtl="0">
              <a:lnSpc>
                <a:spcPct val="100000"/>
              </a:lnSpc>
              <a:spcBef>
                <a:spcPts val="400"/>
              </a:spcBef>
              <a:spcAft>
                <a:spcPts val="0"/>
              </a:spcAft>
              <a:buSzPts val="1600"/>
              <a:buChar char="•"/>
            </a:pPr>
            <a:endParaRPr sz="1600"/>
          </a:p>
        </p:txBody>
      </p:sp>
      <p:sp>
        <p:nvSpPr>
          <p:cNvPr id="135" name="Google Shape;135;g26a4c3b9ec7_0_0"/>
          <p:cNvSpPr txBox="1">
            <a:spLocks noGrp="1"/>
          </p:cNvSpPr>
          <p:nvPr>
            <p:ph type="body" idx="4"/>
          </p:nvPr>
        </p:nvSpPr>
        <p:spPr>
          <a:xfrm>
            <a:off x="6295525" y="1885350"/>
            <a:ext cx="4854900" cy="4163700"/>
          </a:xfrm>
          <a:prstGeom prst="rect">
            <a:avLst/>
          </a:prstGeom>
          <a:noFill/>
          <a:ln>
            <a:noFill/>
          </a:ln>
        </p:spPr>
        <p:txBody>
          <a:bodyPr spcFirstLastPara="1" wrap="square" lIns="91425" tIns="45700" rIns="91425" bIns="45700" anchor="t" anchorCtr="0">
            <a:noAutofit/>
          </a:bodyPr>
          <a:lstStyle/>
          <a:p>
            <a:pPr marL="127000" lvl="0" indent="0" algn="l" rtl="0">
              <a:lnSpc>
                <a:spcPct val="100000"/>
              </a:lnSpc>
              <a:spcBef>
                <a:spcPts val="0"/>
              </a:spcBef>
              <a:spcAft>
                <a:spcPts val="0"/>
              </a:spcAft>
              <a:buSzPts val="1600"/>
              <a:buNone/>
            </a:pPr>
            <a:endParaRPr sz="1600" dirty="0"/>
          </a:p>
        </p:txBody>
      </p:sp>
      <p:sp>
        <p:nvSpPr>
          <p:cNvPr id="136" name="Google Shape;136;g26a4c3b9ec7_0_0"/>
          <p:cNvSpPr txBox="1">
            <a:spLocks noGrp="1"/>
          </p:cNvSpPr>
          <p:nvPr>
            <p:ph type="subTitle" idx="1"/>
          </p:nvPr>
        </p:nvSpPr>
        <p:spPr>
          <a:xfrm>
            <a:off x="707000" y="1279700"/>
            <a:ext cx="4854900" cy="7542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400"/>
              </a:spcBef>
              <a:spcAft>
                <a:spcPts val="0"/>
              </a:spcAft>
              <a:buSzPts val="2000"/>
              <a:buNone/>
            </a:pPr>
            <a:r>
              <a:rPr lang="en-US"/>
              <a:t>Volunteer Updates</a:t>
            </a:r>
            <a:endParaRPr/>
          </a:p>
        </p:txBody>
      </p:sp>
      <p:sp>
        <p:nvSpPr>
          <p:cNvPr id="137" name="Google Shape;137;g26a4c3b9ec7_0_0"/>
          <p:cNvSpPr txBox="1">
            <a:spLocks noGrp="1"/>
          </p:cNvSpPr>
          <p:nvPr>
            <p:ph type="subTitle" idx="2"/>
          </p:nvPr>
        </p:nvSpPr>
        <p:spPr>
          <a:xfrm>
            <a:off x="6216975" y="1279700"/>
            <a:ext cx="4854900" cy="7542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400"/>
              </a:spcBef>
              <a:spcAft>
                <a:spcPts val="0"/>
              </a:spcAft>
              <a:buSzPts val="2000"/>
              <a:buNone/>
            </a:pPr>
            <a:r>
              <a:rPr lang="en-US"/>
              <a:t>New/Other Business</a:t>
            </a:r>
            <a:endParaRPr/>
          </a:p>
        </p:txBody>
      </p:sp>
      <p:sp>
        <p:nvSpPr>
          <p:cNvPr id="2" name="Rounded Rectangle 1">
            <a:extLst>
              <a:ext uri="{FF2B5EF4-FFF2-40B4-BE49-F238E27FC236}">
                <a16:creationId xmlns:a16="http://schemas.microsoft.com/office/drawing/2014/main" id="{765A0B2D-380E-EEAB-BF07-7171F5C41A6B}"/>
              </a:ext>
            </a:extLst>
          </p:cNvPr>
          <p:cNvSpPr/>
          <p:nvPr/>
        </p:nvSpPr>
        <p:spPr>
          <a:xfrm>
            <a:off x="3436883" y="2175641"/>
            <a:ext cx="4025462" cy="145042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chemeClr val="tx1"/>
                </a:solidFill>
              </a:rPr>
              <a:t>Michael having surgery, will be unavailable for week or so/next few weeks</a:t>
            </a:r>
          </a:p>
          <a:p>
            <a:pPr marL="285750" indent="-285750">
              <a:buFont typeface="Arial" panose="020B0604020202020204" pitchFamily="34" charset="0"/>
              <a:buChar char="•"/>
            </a:pPr>
            <a:r>
              <a:rPr lang="en-US" dirty="0">
                <a:solidFill>
                  <a:schemeClr val="tx1"/>
                </a:solidFill>
              </a:rPr>
              <a:t>Trae – student awards take branding off or leave as is? Decided to leave as-is</a:t>
            </a:r>
          </a:p>
        </p:txBody>
      </p:sp>
      <p:sp>
        <p:nvSpPr>
          <p:cNvPr id="3" name="Rounded Rectangle 2">
            <a:extLst>
              <a:ext uri="{FF2B5EF4-FFF2-40B4-BE49-F238E27FC236}">
                <a16:creationId xmlns:a16="http://schemas.microsoft.com/office/drawing/2014/main" id="{8C57F0FF-A83D-8C3C-CDAA-B2DECB47E110}"/>
              </a:ext>
            </a:extLst>
          </p:cNvPr>
          <p:cNvSpPr/>
          <p:nvPr/>
        </p:nvSpPr>
        <p:spPr>
          <a:xfrm>
            <a:off x="3820510" y="4908330"/>
            <a:ext cx="3258207" cy="1051035"/>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Adjourn at 1:04pm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Google Shape;53;g2486fad1d9b_0_91"/>
          <p:cNvSpPr txBox="1">
            <a:spLocks noGrp="1"/>
          </p:cNvSpPr>
          <p:nvPr>
            <p:ph type="title"/>
          </p:nvPr>
        </p:nvSpPr>
        <p:spPr>
          <a:xfrm>
            <a:off x="677334" y="609600"/>
            <a:ext cx="8596800" cy="9450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Arial"/>
              <a:buNone/>
            </a:pPr>
            <a:r>
              <a:rPr lang="en-US"/>
              <a:t>Meeting Attendees</a:t>
            </a:r>
            <a:endParaRPr/>
          </a:p>
        </p:txBody>
      </p:sp>
      <p:sp>
        <p:nvSpPr>
          <p:cNvPr id="54" name="Google Shape;54;g2486fad1d9b_0_91"/>
          <p:cNvSpPr txBox="1">
            <a:spLocks noGrp="1"/>
          </p:cNvSpPr>
          <p:nvPr>
            <p:ph type="body" idx="1"/>
          </p:nvPr>
        </p:nvSpPr>
        <p:spPr>
          <a:xfrm>
            <a:off x="762000" y="1589700"/>
            <a:ext cx="10707300" cy="41385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800"/>
              <a:buNone/>
            </a:pPr>
            <a:endParaRPr/>
          </a:p>
          <a:p>
            <a:pPr marL="0" lvl="0" indent="0" algn="l" rtl="0">
              <a:lnSpc>
                <a:spcPct val="90000"/>
              </a:lnSpc>
              <a:spcBef>
                <a:spcPts val="1000"/>
              </a:spcBef>
              <a:spcAft>
                <a:spcPts val="0"/>
              </a:spcAft>
              <a:buClr>
                <a:schemeClr val="dk1"/>
              </a:buClr>
              <a:buSzPts val="2800"/>
              <a:buNone/>
            </a:pPr>
            <a:endParaRPr/>
          </a:p>
          <a:p>
            <a:pPr marL="0" lvl="0" indent="0" algn="l" rtl="0">
              <a:lnSpc>
                <a:spcPct val="90000"/>
              </a:lnSpc>
              <a:spcBef>
                <a:spcPts val="1000"/>
              </a:spcBef>
              <a:spcAft>
                <a:spcPts val="0"/>
              </a:spcAft>
              <a:buClr>
                <a:schemeClr val="dk1"/>
              </a:buClr>
              <a:buSzPts val="2800"/>
              <a:buNone/>
            </a:pPr>
            <a:endParaRPr/>
          </a:p>
        </p:txBody>
      </p:sp>
      <p:sp>
        <p:nvSpPr>
          <p:cNvPr id="55" name="Google Shape;55;g2486fad1d9b_0_91"/>
          <p:cNvSpPr txBox="1">
            <a:spLocks noGrp="1"/>
          </p:cNvSpPr>
          <p:nvPr>
            <p:ph type="sldNum" idx="12"/>
          </p:nvPr>
        </p:nvSpPr>
        <p:spPr>
          <a:xfrm>
            <a:off x="8590663" y="6041362"/>
            <a:ext cx="6834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900"/>
              <a:buFont typeface="Arial"/>
              <a:buNone/>
            </a:pPr>
            <a:fld id="{00000000-1234-1234-1234-123412341234}" type="slidenum">
              <a:rPr lang="en-US"/>
              <a:t>3</a:t>
            </a:fld>
            <a:endParaRPr/>
          </a:p>
        </p:txBody>
      </p:sp>
      <p:sp>
        <p:nvSpPr>
          <p:cNvPr id="56" name="Google Shape;56;g2486fad1d9b_0_91"/>
          <p:cNvSpPr txBox="1"/>
          <p:nvPr/>
        </p:nvSpPr>
        <p:spPr>
          <a:xfrm>
            <a:off x="974150" y="1825625"/>
            <a:ext cx="3406200" cy="3416279"/>
          </a:xfrm>
          <a:prstGeom prst="rect">
            <a:avLst/>
          </a:prstGeom>
          <a:noFill/>
          <a:ln>
            <a:noFill/>
          </a:ln>
        </p:spPr>
        <p:txBody>
          <a:bodyPr spcFirstLastPara="1" wrap="square" lIns="91425" tIns="45700" rIns="91425" bIns="45700" anchor="t" anchorCtr="0">
            <a:spAutoFit/>
          </a:bodyPr>
          <a:lstStyle/>
          <a:p>
            <a:pPr marL="285750" marR="0" lvl="0" indent="-285750" algn="l" rtl="0">
              <a:lnSpc>
                <a:spcPct val="100000"/>
              </a:lnSpc>
              <a:spcBef>
                <a:spcPts val="0"/>
              </a:spcBef>
              <a:spcAft>
                <a:spcPts val="0"/>
              </a:spcAft>
              <a:buClr>
                <a:srgbClr val="0070C0"/>
              </a:buClr>
              <a:buSzPts val="2400"/>
              <a:buFont typeface="Arial"/>
              <a:buChar char="•"/>
            </a:pPr>
            <a:r>
              <a:rPr lang="en-US" sz="2400" b="0" i="1" u="none" strike="noStrike" cap="none" dirty="0">
                <a:solidFill>
                  <a:srgbClr val="0070C0"/>
                </a:solidFill>
                <a:highlight>
                  <a:srgbClr val="FFFF00"/>
                </a:highlight>
                <a:latin typeface="Arial"/>
                <a:ea typeface="Arial"/>
                <a:cs typeface="Arial"/>
                <a:sym typeface="Arial"/>
              </a:rPr>
              <a:t>Michael Fahy</a:t>
            </a:r>
            <a:endParaRPr sz="2400" b="0" i="1" u="none" strike="noStrike" cap="none" dirty="0">
              <a:solidFill>
                <a:srgbClr val="0070C0"/>
              </a:solidFill>
              <a:highlight>
                <a:srgbClr val="FFFF00"/>
              </a:highlight>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noStrike" cap="none" dirty="0">
                <a:solidFill>
                  <a:srgbClr val="0070C0"/>
                </a:solidFill>
                <a:highlight>
                  <a:srgbClr val="FFFF00"/>
                </a:highlight>
                <a:latin typeface="Arial"/>
                <a:ea typeface="Arial"/>
                <a:cs typeface="Arial"/>
                <a:sym typeface="Arial"/>
              </a:rPr>
              <a:t>Allen </a:t>
            </a:r>
            <a:r>
              <a:rPr lang="en-US" sz="2400" b="0" i="1" u="none" strike="noStrike" cap="none" dirty="0" err="1">
                <a:solidFill>
                  <a:srgbClr val="0070C0"/>
                </a:solidFill>
                <a:highlight>
                  <a:srgbClr val="FFFF00"/>
                </a:highlight>
                <a:latin typeface="Arial"/>
                <a:ea typeface="Arial"/>
                <a:cs typeface="Arial"/>
                <a:sym typeface="Arial"/>
              </a:rPr>
              <a:t>Takatsuka</a:t>
            </a:r>
            <a:endParaRPr sz="1400" b="0" i="0" u="none" strike="noStrike" cap="none" dirty="0">
              <a:solidFill>
                <a:srgbClr val="000000"/>
              </a:solidFill>
              <a:highlight>
                <a:srgbClr val="FFFF00"/>
              </a:highlight>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noStrike" cap="none" dirty="0">
                <a:solidFill>
                  <a:srgbClr val="0070C0"/>
                </a:solidFill>
                <a:highlight>
                  <a:srgbClr val="FFFF00"/>
                </a:highlight>
                <a:latin typeface="Arial"/>
                <a:ea typeface="Arial"/>
                <a:cs typeface="Arial"/>
                <a:sym typeface="Arial"/>
              </a:rPr>
              <a:t>Dan Whelan</a:t>
            </a:r>
            <a:endParaRPr sz="1400" b="0" i="0" u="none" strike="noStrike" cap="none" dirty="0">
              <a:solidFill>
                <a:srgbClr val="000000"/>
              </a:solidFill>
              <a:highlight>
                <a:srgbClr val="FFFF00"/>
              </a:highlight>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noStrike" cap="none" dirty="0">
                <a:solidFill>
                  <a:srgbClr val="0070C0"/>
                </a:solidFill>
                <a:highlight>
                  <a:srgbClr val="FFFF00"/>
                </a:highlight>
                <a:latin typeface="Arial"/>
                <a:ea typeface="Arial"/>
                <a:cs typeface="Arial"/>
                <a:sym typeface="Arial"/>
              </a:rPr>
              <a:t>Marc Velasco</a:t>
            </a:r>
            <a:endParaRPr sz="1400" b="0" i="0" u="none" strike="noStrike" cap="none" dirty="0">
              <a:solidFill>
                <a:srgbClr val="000000"/>
              </a:solidFill>
              <a:highlight>
                <a:srgbClr val="FFFF00"/>
              </a:highlight>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err="1">
                <a:solidFill>
                  <a:srgbClr val="0070C0"/>
                </a:solidFill>
                <a:latin typeface="Arial"/>
                <a:ea typeface="Arial"/>
                <a:cs typeface="Arial"/>
                <a:sym typeface="Arial"/>
              </a:rPr>
              <a:t>Nilo</a:t>
            </a:r>
            <a:r>
              <a:rPr lang="en-US" sz="2400" b="0" i="1" u="none" strike="sngStrike" cap="none" dirty="0">
                <a:solidFill>
                  <a:srgbClr val="0070C0"/>
                </a:solidFill>
                <a:latin typeface="Arial"/>
                <a:ea typeface="Arial"/>
                <a:cs typeface="Arial"/>
                <a:sym typeface="Arial"/>
              </a:rPr>
              <a:t> </a:t>
            </a:r>
            <a:r>
              <a:rPr lang="en-US" sz="2400" b="0" i="1" u="none" strike="sngStrike" cap="none" dirty="0" err="1">
                <a:solidFill>
                  <a:srgbClr val="0070C0"/>
                </a:solidFill>
                <a:latin typeface="Arial"/>
                <a:ea typeface="Arial"/>
                <a:cs typeface="Arial"/>
                <a:sym typeface="Arial"/>
              </a:rPr>
              <a:t>Niccolai</a:t>
            </a:r>
            <a:endParaRPr sz="2400" b="0" i="1" u="none" strike="sngStrike" cap="none" dirty="0">
              <a:solidFill>
                <a:srgbClr val="0070C0"/>
              </a:solidFill>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noStrike" cap="none" dirty="0">
                <a:solidFill>
                  <a:srgbClr val="0070C0"/>
                </a:solidFill>
                <a:highlight>
                  <a:srgbClr val="FFFF00"/>
                </a:highlight>
                <a:latin typeface="Arial"/>
                <a:ea typeface="Arial"/>
                <a:cs typeface="Arial"/>
                <a:sym typeface="Arial"/>
              </a:rPr>
              <a:t>Winsor Brown</a:t>
            </a:r>
            <a:endParaRPr sz="1400" b="0" i="0" u="none" strike="noStrike" cap="none" dirty="0">
              <a:solidFill>
                <a:srgbClr val="000000"/>
              </a:solidFill>
              <a:highlight>
                <a:srgbClr val="FFFF00"/>
              </a:highlight>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a:solidFill>
                  <a:srgbClr val="0070C0"/>
                </a:solidFill>
                <a:latin typeface="Arial"/>
                <a:ea typeface="Arial"/>
                <a:cs typeface="Arial"/>
                <a:sym typeface="Arial"/>
              </a:rPr>
              <a:t>Ansel Teng</a:t>
            </a:r>
            <a:endParaRPr sz="2400" b="0" i="1" u="none" strike="sngStrike" cap="none" dirty="0">
              <a:solidFill>
                <a:srgbClr val="0070C0"/>
              </a:solidFill>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a:solidFill>
                  <a:srgbClr val="0070C0"/>
                </a:solidFill>
                <a:latin typeface="Arial"/>
                <a:ea typeface="Arial"/>
                <a:cs typeface="Arial"/>
                <a:sym typeface="Arial"/>
              </a:rPr>
              <a:t>Don Choi</a:t>
            </a:r>
            <a:endParaRPr sz="1400" b="0" i="0" u="none" strike="sngStrike" cap="none" dirty="0">
              <a:solidFill>
                <a:srgbClr val="0070C0"/>
              </a:solidFill>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noStrike" cap="none" dirty="0">
                <a:solidFill>
                  <a:srgbClr val="0070C0"/>
                </a:solidFill>
                <a:highlight>
                  <a:srgbClr val="FFFF00"/>
                </a:highlight>
                <a:latin typeface="Arial"/>
                <a:ea typeface="Arial"/>
                <a:cs typeface="Arial"/>
                <a:sym typeface="Arial"/>
              </a:rPr>
              <a:t>Trae Palmer</a:t>
            </a:r>
            <a:endParaRPr sz="2400" b="0" i="1" u="none" strike="noStrike" cap="none" dirty="0">
              <a:solidFill>
                <a:srgbClr val="0070C0"/>
              </a:solidFill>
              <a:highlight>
                <a:srgbClr val="FFFF00"/>
              </a:highlight>
              <a:latin typeface="Arial"/>
              <a:ea typeface="Arial"/>
              <a:cs typeface="Arial"/>
              <a:sym typeface="Arial"/>
            </a:endParaRPr>
          </a:p>
        </p:txBody>
      </p:sp>
      <p:sp>
        <p:nvSpPr>
          <p:cNvPr id="57" name="Google Shape;57;g2486fad1d9b_0_91"/>
          <p:cNvSpPr txBox="1"/>
          <p:nvPr/>
        </p:nvSpPr>
        <p:spPr>
          <a:xfrm>
            <a:off x="5729375" y="1825625"/>
            <a:ext cx="3406200" cy="3417000"/>
          </a:xfrm>
          <a:prstGeom prst="rect">
            <a:avLst/>
          </a:prstGeom>
          <a:noFill/>
          <a:ln>
            <a:noFill/>
          </a:ln>
        </p:spPr>
        <p:txBody>
          <a:bodyPr spcFirstLastPara="1" wrap="square" lIns="91425" tIns="45700" rIns="91425" bIns="45700" anchor="t" anchorCtr="0">
            <a:spAutoFit/>
          </a:bodyPr>
          <a:lstStyle/>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a:solidFill>
                  <a:srgbClr val="0070C0"/>
                </a:solidFill>
                <a:latin typeface="Arial"/>
                <a:ea typeface="Arial"/>
                <a:cs typeface="Arial"/>
                <a:sym typeface="Arial"/>
              </a:rPr>
              <a:t>Raman Rajan</a:t>
            </a:r>
            <a:endParaRPr sz="1400" b="0" i="0" u="none" strike="sng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a:solidFill>
                  <a:srgbClr val="0070C0"/>
                </a:solidFill>
                <a:latin typeface="Arial"/>
                <a:ea typeface="Arial"/>
                <a:cs typeface="Arial"/>
                <a:sym typeface="Arial"/>
              </a:rPr>
              <a:t>Shirley Tseng</a:t>
            </a:r>
            <a:endParaRPr sz="1400" b="0" i="0" u="none" strike="sng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a:solidFill>
                  <a:srgbClr val="0070C0"/>
                </a:solidFill>
                <a:latin typeface="Arial"/>
                <a:ea typeface="Arial"/>
                <a:cs typeface="Arial"/>
                <a:sym typeface="Arial"/>
              </a:rPr>
              <a:t>Cynthia </a:t>
            </a:r>
            <a:r>
              <a:rPr lang="en-US" sz="2400" b="0" i="1" u="none" strike="sngStrike" cap="none" dirty="0" err="1">
                <a:solidFill>
                  <a:srgbClr val="0070C0"/>
                </a:solidFill>
                <a:latin typeface="Arial"/>
                <a:ea typeface="Arial"/>
                <a:cs typeface="Arial"/>
                <a:sym typeface="Arial"/>
              </a:rPr>
              <a:t>Kirkeby</a:t>
            </a:r>
            <a:endParaRPr sz="1400" b="0" i="0" u="none" strike="sng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noStrike" cap="none" dirty="0">
                <a:solidFill>
                  <a:srgbClr val="0070C0"/>
                </a:solidFill>
                <a:highlight>
                  <a:srgbClr val="FFFF00"/>
                </a:highlight>
                <a:latin typeface="Arial"/>
                <a:ea typeface="Arial"/>
                <a:cs typeface="Arial"/>
                <a:sym typeface="Arial"/>
              </a:rPr>
              <a:t>Farhad </a:t>
            </a:r>
            <a:r>
              <a:rPr lang="en-US" sz="2400" b="0" i="1" u="none" strike="noStrike" cap="none" dirty="0" err="1">
                <a:solidFill>
                  <a:srgbClr val="0070C0"/>
                </a:solidFill>
                <a:highlight>
                  <a:srgbClr val="FFFF00"/>
                </a:highlight>
                <a:latin typeface="Arial"/>
                <a:ea typeface="Arial"/>
                <a:cs typeface="Arial"/>
                <a:sym typeface="Arial"/>
              </a:rPr>
              <a:t>Mafie</a:t>
            </a:r>
            <a:endParaRPr sz="1400" b="0" i="0" u="none" strike="noStrike" cap="none" dirty="0">
              <a:solidFill>
                <a:srgbClr val="000000"/>
              </a:solidFill>
              <a:highlight>
                <a:srgbClr val="FFFF00"/>
              </a:highlight>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noStrike" cap="none" dirty="0">
                <a:solidFill>
                  <a:srgbClr val="0070C0"/>
                </a:solidFill>
                <a:highlight>
                  <a:srgbClr val="FFFF00"/>
                </a:highlight>
                <a:latin typeface="Arial"/>
                <a:ea typeface="Arial"/>
                <a:cs typeface="Arial"/>
                <a:sym typeface="Arial"/>
              </a:rPr>
              <a:t>Jared Miller</a:t>
            </a:r>
            <a:endParaRPr sz="1400" b="0" i="1" u="none" strike="noStrike" cap="none" dirty="0">
              <a:solidFill>
                <a:srgbClr val="000000"/>
              </a:solidFill>
              <a:highlight>
                <a:srgbClr val="FFFF00"/>
              </a:highlight>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a:solidFill>
                  <a:srgbClr val="0070C0"/>
                </a:solidFill>
                <a:latin typeface="Arial"/>
                <a:ea typeface="Arial"/>
                <a:cs typeface="Arial"/>
                <a:sym typeface="Arial"/>
              </a:rPr>
              <a:t>Kenneth Aguilar</a:t>
            </a:r>
            <a:endParaRPr sz="1400" b="0" i="1" u="none" strike="sng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a:solidFill>
                  <a:srgbClr val="0070C0"/>
                </a:solidFill>
                <a:latin typeface="Arial"/>
                <a:ea typeface="Arial"/>
                <a:cs typeface="Arial"/>
                <a:sym typeface="Arial"/>
              </a:rPr>
              <a:t>Dawn Childs</a:t>
            </a:r>
            <a:endParaRPr sz="1400" b="0" i="0" u="none" strike="sng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Font typeface="Arial"/>
              <a:buChar char="•"/>
            </a:pPr>
            <a:r>
              <a:rPr lang="en-US" sz="2400" b="0" i="1" u="none" strike="sngStrike" cap="none" dirty="0">
                <a:solidFill>
                  <a:srgbClr val="0070C0"/>
                </a:solidFill>
                <a:latin typeface="Arial"/>
                <a:ea typeface="Arial"/>
                <a:cs typeface="Arial"/>
                <a:sym typeface="Arial"/>
              </a:rPr>
              <a:t>Taylor Noh</a:t>
            </a:r>
            <a:endParaRPr sz="2400" b="0" i="1" u="none" strike="sngStrike" cap="none" dirty="0">
              <a:solidFill>
                <a:srgbClr val="0070C0"/>
              </a:solidFill>
              <a:latin typeface="Arial"/>
              <a:ea typeface="Arial"/>
              <a:cs typeface="Arial"/>
              <a:sym typeface="Arial"/>
            </a:endParaRPr>
          </a:p>
          <a:p>
            <a:pPr marL="285750" marR="0" lvl="0" indent="-285750" algn="l" rtl="0">
              <a:lnSpc>
                <a:spcPct val="100000"/>
              </a:lnSpc>
              <a:spcBef>
                <a:spcPts val="0"/>
              </a:spcBef>
              <a:spcAft>
                <a:spcPts val="0"/>
              </a:spcAft>
              <a:buClr>
                <a:srgbClr val="0070C0"/>
              </a:buClr>
              <a:buSzPts val="2400"/>
              <a:buChar char="•"/>
            </a:pPr>
            <a:r>
              <a:rPr lang="en-US" sz="2400" i="1" dirty="0">
                <a:solidFill>
                  <a:srgbClr val="0070C0"/>
                </a:solidFill>
                <a:highlight>
                  <a:srgbClr val="FFFF00"/>
                </a:highlight>
              </a:rPr>
              <a:t>Stephen </a:t>
            </a:r>
            <a:r>
              <a:rPr lang="en-US" sz="2400" i="1" dirty="0" err="1">
                <a:solidFill>
                  <a:srgbClr val="0070C0"/>
                </a:solidFill>
                <a:highlight>
                  <a:srgbClr val="FFFF00"/>
                </a:highlight>
              </a:rPr>
              <a:t>Landaas</a:t>
            </a:r>
            <a:endParaRPr sz="2400" i="1" dirty="0">
              <a:solidFill>
                <a:srgbClr val="0070C0"/>
              </a:solidFill>
              <a:highlight>
                <a:srgbClr val="FFFF00"/>
              </a:highligh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Google Shape;62;g2486fad1d9b_0_346"/>
          <p:cNvSpPr txBox="1">
            <a:spLocks noGrp="1"/>
          </p:cNvSpPr>
          <p:nvPr>
            <p:ph type="title"/>
          </p:nvPr>
        </p:nvSpPr>
        <p:spPr>
          <a:xfrm>
            <a:off x="677334" y="609600"/>
            <a:ext cx="8596800" cy="9450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Arial"/>
              <a:buNone/>
            </a:pPr>
            <a:r>
              <a:rPr lang="en-US"/>
              <a:t>Motions</a:t>
            </a:r>
            <a:endParaRPr/>
          </a:p>
        </p:txBody>
      </p:sp>
      <p:sp>
        <p:nvSpPr>
          <p:cNvPr id="63" name="Google Shape;63;g2486fad1d9b_0_346"/>
          <p:cNvSpPr txBox="1">
            <a:spLocks noGrp="1"/>
          </p:cNvSpPr>
          <p:nvPr>
            <p:ph type="sldNum" idx="12"/>
          </p:nvPr>
        </p:nvSpPr>
        <p:spPr>
          <a:xfrm>
            <a:off x="8590663" y="6041362"/>
            <a:ext cx="6834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900"/>
              <a:buFont typeface="Arial"/>
              <a:buNone/>
            </a:pPr>
            <a:fld id="{00000000-1234-1234-1234-123412341234}" type="slidenum">
              <a:rPr lang="en-US"/>
              <a:t>4</a:t>
            </a:fld>
            <a:endParaRPr/>
          </a:p>
        </p:txBody>
      </p:sp>
      <p:graphicFrame>
        <p:nvGraphicFramePr>
          <p:cNvPr id="64" name="Google Shape;64;g2486fad1d9b_0_346"/>
          <p:cNvGraphicFramePr/>
          <p:nvPr>
            <p:extLst>
              <p:ext uri="{D42A27DB-BD31-4B8C-83A1-F6EECF244321}">
                <p14:modId xmlns:p14="http://schemas.microsoft.com/office/powerpoint/2010/main" val="787120789"/>
              </p:ext>
            </p:extLst>
          </p:nvPr>
        </p:nvGraphicFramePr>
        <p:xfrm>
          <a:off x="971742" y="1702640"/>
          <a:ext cx="9263500" cy="2311125"/>
        </p:xfrm>
        <a:graphic>
          <a:graphicData uri="http://schemas.openxmlformats.org/drawingml/2006/table">
            <a:tbl>
              <a:tblPr firstRow="1" bandRow="1">
                <a:noFill/>
                <a:tableStyleId>{59CE60BE-D8DE-4FC9-A5B5-9F9D0E411981}</a:tableStyleId>
              </a:tblPr>
              <a:tblGrid>
                <a:gridCol w="5378800">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gridCol w="1460500">
                  <a:extLst>
                    <a:ext uri="{9D8B030D-6E8A-4147-A177-3AD203B41FA5}">
                      <a16:colId xmlns:a16="http://schemas.microsoft.com/office/drawing/2014/main" val="20002"/>
                    </a:ext>
                  </a:extLst>
                </a:gridCol>
                <a:gridCol w="1128800">
                  <a:extLst>
                    <a:ext uri="{9D8B030D-6E8A-4147-A177-3AD203B41FA5}">
                      <a16:colId xmlns:a16="http://schemas.microsoft.com/office/drawing/2014/main" val="20003"/>
                    </a:ext>
                  </a:extLst>
                </a:gridCol>
              </a:tblGrid>
              <a:tr h="462225">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Motion</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38100" cap="flat" cmpd="sng">
                      <a:solidFill>
                        <a:srgbClr val="B7B7B7"/>
                      </a:solidFill>
                      <a:prstDash val="solid"/>
                      <a:round/>
                      <a:headEnd type="none" w="sm" len="sm"/>
                      <a:tailEnd type="none" w="sm" len="sm"/>
                    </a:lnB>
                    <a:solidFill>
                      <a:srgbClr val="B1BB1D"/>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Moved By</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38100" cap="flat" cmpd="sng">
                      <a:solidFill>
                        <a:srgbClr val="B7B7B7"/>
                      </a:solidFill>
                      <a:prstDash val="solid"/>
                      <a:round/>
                      <a:headEnd type="none" w="sm" len="sm"/>
                      <a:tailEnd type="none" w="sm" len="sm"/>
                    </a:lnB>
                    <a:solidFill>
                      <a:srgbClr val="B1BB1D"/>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Seconded By</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38100" cap="flat" cmpd="sng">
                      <a:solidFill>
                        <a:srgbClr val="B7B7B7"/>
                      </a:solidFill>
                      <a:prstDash val="solid"/>
                      <a:round/>
                      <a:headEnd type="none" w="sm" len="sm"/>
                      <a:tailEnd type="none" w="sm" len="sm"/>
                    </a:lnB>
                    <a:solidFill>
                      <a:srgbClr val="B1BB1D"/>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Status</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38100" cap="flat" cmpd="sng">
                      <a:solidFill>
                        <a:srgbClr val="B7B7B7"/>
                      </a:solidFill>
                      <a:prstDash val="solid"/>
                      <a:round/>
                      <a:headEnd type="none" w="sm" len="sm"/>
                      <a:tailEnd type="none" w="sm" len="sm"/>
                    </a:lnB>
                    <a:solidFill>
                      <a:srgbClr val="B1BB1D"/>
                    </a:solidFill>
                  </a:tcPr>
                </a:tc>
                <a:extLst>
                  <a:ext uri="{0D108BD9-81ED-4DB2-BD59-A6C34878D82A}">
                    <a16:rowId xmlns:a16="http://schemas.microsoft.com/office/drawing/2014/main" val="10000"/>
                  </a:ext>
                </a:extLst>
              </a:tr>
              <a:tr h="462225">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dirty="0">
                          <a:solidFill>
                            <a:schemeClr val="dk1"/>
                          </a:solidFill>
                        </a:rPr>
                        <a:t>Approve </a:t>
                      </a:r>
                      <a:r>
                        <a:rPr lang="en-US" sz="1800" dirty="0"/>
                        <a:t>April 2024</a:t>
                      </a:r>
                      <a:r>
                        <a:rPr lang="en-US" sz="1800" u="none" strike="noStrike" cap="none" dirty="0">
                          <a:solidFill>
                            <a:schemeClr val="dk1"/>
                          </a:solidFill>
                        </a:rPr>
                        <a:t> Executive Committee minutes</a:t>
                      </a:r>
                      <a:endParaRPr sz="1800" u="none" strike="noStrike" cap="none" dirty="0">
                        <a:solidFill>
                          <a:schemeClr val="dk1"/>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381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Farhad</a:t>
                      </a:r>
                      <a:endParaRPr sz="1400" u="none" strike="noStrike" cap="none" dirty="0"/>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381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Michael</a:t>
                      </a:r>
                      <a:endParaRPr sz="1400" u="none" strike="noStrike" cap="none" dirty="0"/>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381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Approved</a:t>
                      </a:r>
                      <a:endParaRPr sz="1400" u="none" strike="noStrike" cap="none" dirty="0"/>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381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1"/>
                  </a:ext>
                </a:extLst>
              </a:tr>
              <a:tr h="462225">
                <a:tc>
                  <a:txBody>
                    <a:bodyPr/>
                    <a:lstStyle/>
                    <a:p>
                      <a:pPr marL="0" marR="0" lvl="0" indent="0" algn="l" rtl="0">
                        <a:lnSpc>
                          <a:spcPct val="100000"/>
                        </a:lnSpc>
                        <a:spcBef>
                          <a:spcPts val="0"/>
                        </a:spcBef>
                        <a:spcAft>
                          <a:spcPts val="0"/>
                        </a:spcAft>
                        <a:buClr>
                          <a:schemeClr val="dk1"/>
                        </a:buClr>
                        <a:buSzPts val="1800"/>
                        <a:buFont typeface="Arial"/>
                        <a:buNone/>
                      </a:pPr>
                      <a:endParaRPr sz="1800" u="none" strike="noStrike" cap="none">
                        <a:solidFill>
                          <a:schemeClr val="dk1"/>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sz="1400" b="0" i="0" u="none" strike="noStrike" cap="none">
                        <a:solidFill>
                          <a:schemeClr val="dk1"/>
                        </a:solidFill>
                        <a:latin typeface="Arial"/>
                        <a:ea typeface="Arial"/>
                        <a:cs typeface="Arial"/>
                        <a:sym typeface="Aria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sz="1400" b="0" i="0" u="none" strike="noStrike" cap="none">
                        <a:solidFill>
                          <a:schemeClr val="dk1"/>
                        </a:solidFill>
                        <a:latin typeface="Arial"/>
                        <a:ea typeface="Arial"/>
                        <a:cs typeface="Arial"/>
                        <a:sym typeface="Aria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sz="1400" b="0" i="0" u="none" strike="noStrike" cap="none">
                        <a:solidFill>
                          <a:schemeClr val="dk1"/>
                        </a:solidFill>
                        <a:latin typeface="Arial"/>
                        <a:ea typeface="Arial"/>
                        <a:cs typeface="Arial"/>
                        <a:sym typeface="Aria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2"/>
                  </a:ext>
                </a:extLst>
              </a:tr>
              <a:tr h="462225">
                <a:tc>
                  <a:txBody>
                    <a:bodyPr/>
                    <a:lstStyle/>
                    <a:p>
                      <a:pPr marL="0" marR="0" lvl="0" indent="0" algn="l" rtl="0">
                        <a:lnSpc>
                          <a:spcPct val="100000"/>
                        </a:lnSpc>
                        <a:spcBef>
                          <a:spcPts val="0"/>
                        </a:spcBef>
                        <a:spcAft>
                          <a:spcPts val="0"/>
                        </a:spcAft>
                        <a:buClr>
                          <a:schemeClr val="dk1"/>
                        </a:buClr>
                        <a:buSzPts val="1800"/>
                        <a:buFont typeface="Arial"/>
                        <a:buNone/>
                      </a:pPr>
                      <a:endParaRPr sz="1800" u="none" strike="noStrike" cap="none">
                        <a:solidFill>
                          <a:schemeClr val="dk1"/>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solidFill>
                          <a:srgbClr val="0070C0"/>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solidFill>
                          <a:srgbClr val="0070C0"/>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solidFill>
                          <a:srgbClr val="0070C0"/>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3"/>
                  </a:ext>
                </a:extLst>
              </a:tr>
              <a:tr h="462225">
                <a:tc>
                  <a:txBody>
                    <a:bodyPr/>
                    <a:lstStyle/>
                    <a:p>
                      <a:pPr marL="0" marR="0" lvl="0" indent="0" algn="l" rtl="0">
                        <a:lnSpc>
                          <a:spcPct val="100000"/>
                        </a:lnSpc>
                        <a:spcBef>
                          <a:spcPts val="0"/>
                        </a:spcBef>
                        <a:spcAft>
                          <a:spcPts val="0"/>
                        </a:spcAft>
                        <a:buClr>
                          <a:schemeClr val="dk1"/>
                        </a:buClr>
                        <a:buSzPts val="1800"/>
                        <a:buFont typeface="Arial"/>
                        <a:buNone/>
                      </a:pPr>
                      <a:endParaRPr sz="1800" u="none" strike="noStrike" cap="none">
                        <a:solidFill>
                          <a:schemeClr val="dk1"/>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solidFill>
                          <a:srgbClr val="0070C0"/>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solidFill>
                          <a:srgbClr val="0070C0"/>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dirty="0">
                        <a:solidFill>
                          <a:srgbClr val="0070C0"/>
                        </a:solidFill>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69" name="Google Shape;69;g2486fad1d9b_0_352"/>
          <p:cNvSpPr txBox="1">
            <a:spLocks noGrp="1"/>
          </p:cNvSpPr>
          <p:nvPr>
            <p:ph type="title"/>
          </p:nvPr>
        </p:nvSpPr>
        <p:spPr>
          <a:xfrm>
            <a:off x="838200" y="365125"/>
            <a:ext cx="10515600" cy="9072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Arial"/>
              <a:buNone/>
            </a:pPr>
            <a:r>
              <a:rPr lang="en-US"/>
              <a:t>Officers</a:t>
            </a:r>
            <a:endParaRPr/>
          </a:p>
        </p:txBody>
      </p:sp>
      <p:graphicFrame>
        <p:nvGraphicFramePr>
          <p:cNvPr id="70" name="Google Shape;70;g2486fad1d9b_0_352"/>
          <p:cNvGraphicFramePr/>
          <p:nvPr>
            <p:extLst>
              <p:ext uri="{D42A27DB-BD31-4B8C-83A1-F6EECF244321}">
                <p14:modId xmlns:p14="http://schemas.microsoft.com/office/powerpoint/2010/main" val="3059953881"/>
              </p:ext>
            </p:extLst>
          </p:nvPr>
        </p:nvGraphicFramePr>
        <p:xfrm>
          <a:off x="838209" y="1456533"/>
          <a:ext cx="8280100" cy="3447095"/>
        </p:xfrm>
        <a:graphic>
          <a:graphicData uri="http://schemas.openxmlformats.org/drawingml/2006/table">
            <a:tbl>
              <a:tblPr firstRow="1" bandRow="1">
                <a:noFill/>
                <a:tableStyleId>{59CE60BE-D8DE-4FC9-A5B5-9F9D0E411981}</a:tableStyleId>
              </a:tblPr>
              <a:tblGrid>
                <a:gridCol w="3339550">
                  <a:extLst>
                    <a:ext uri="{9D8B030D-6E8A-4147-A177-3AD203B41FA5}">
                      <a16:colId xmlns:a16="http://schemas.microsoft.com/office/drawing/2014/main" val="20000"/>
                    </a:ext>
                  </a:extLst>
                </a:gridCol>
                <a:gridCol w="4940550">
                  <a:extLst>
                    <a:ext uri="{9D8B030D-6E8A-4147-A177-3AD203B41FA5}">
                      <a16:colId xmlns:a16="http://schemas.microsoft.com/office/drawing/2014/main" val="20001"/>
                    </a:ext>
                  </a:extLst>
                </a:gridCol>
              </a:tblGrid>
              <a:tr h="325625">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Position</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38100" cap="flat" cmpd="sng">
                      <a:solidFill>
                        <a:srgbClr val="B7B7B7"/>
                      </a:solidFill>
                      <a:prstDash val="solid"/>
                      <a:round/>
                      <a:headEnd type="none" w="sm" len="sm"/>
                      <a:tailEnd type="none" w="sm" len="sm"/>
                    </a:lnB>
                    <a:solidFill>
                      <a:srgbClr val="781C7D"/>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Volunteer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38100" cap="flat" cmpd="sng">
                      <a:solidFill>
                        <a:srgbClr val="B7B7B7"/>
                      </a:solidFill>
                      <a:prstDash val="solid"/>
                      <a:round/>
                      <a:headEnd type="none" w="sm" len="sm"/>
                      <a:tailEnd type="none" w="sm" len="sm"/>
                    </a:lnB>
                    <a:solidFill>
                      <a:srgbClr val="781C7D"/>
                    </a:solidFill>
                  </a:tcPr>
                </a:tc>
                <a:extLst>
                  <a:ext uri="{0D108BD9-81ED-4DB2-BD59-A6C34878D82A}">
                    <a16:rowId xmlns:a16="http://schemas.microsoft.com/office/drawing/2014/main" val="10000"/>
                  </a:ext>
                </a:extLst>
              </a:tr>
              <a:tr h="411475">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Chair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381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defTabSz="914400" rtl="0" eaLnBrk="1" fontAlgn="auto" latinLnBrk="0" hangingPunct="1">
                        <a:lnSpc>
                          <a:spcPct val="100000"/>
                        </a:lnSpc>
                        <a:spcBef>
                          <a:spcPts val="0"/>
                        </a:spcBef>
                        <a:spcAft>
                          <a:spcPts val="0"/>
                        </a:spcAft>
                        <a:buClr>
                          <a:schemeClr val="dk1"/>
                        </a:buClr>
                        <a:buSzPts val="1800"/>
                        <a:buFont typeface="Arial"/>
                        <a:buNone/>
                        <a:tabLst/>
                        <a:defRPr/>
                      </a:pPr>
                      <a:r>
                        <a:rPr lang="en-US" sz="1800" u="none" strike="noStrike" cap="none" dirty="0"/>
                        <a:t>Daniel Whelan Ph.D.</a:t>
                      </a:r>
                      <a:endParaRPr lang="en-US" sz="1400" u="none" strike="noStrike" cap="none" dirty="0"/>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381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1"/>
                  </a:ext>
                </a:extLst>
              </a:tr>
              <a:tr h="411475">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Vice-Chair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dirty="0"/>
                        <a:t>Allen </a:t>
                      </a:r>
                      <a:r>
                        <a:rPr lang="en-US" sz="1800" u="none" strike="noStrike" cap="none" dirty="0" err="1"/>
                        <a:t>Takatsuka</a:t>
                      </a:r>
                      <a:endParaRPr lang="en-US" sz="1400" u="none" strike="noStrike" cap="none" dirty="0"/>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2"/>
                  </a:ext>
                </a:extLst>
              </a:tr>
              <a:tr h="370850">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Treasurer</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Michael Fahy Ph.D.</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3"/>
                  </a:ext>
                </a:extLst>
              </a:tr>
              <a:tr h="370850">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Secretary</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Marc Velasco</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4"/>
                  </a:ext>
                </a:extLst>
              </a:tr>
              <a:tr h="404125">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Communications</a:t>
                      </a:r>
                      <a:endParaRPr sz="1800" b="0" i="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Dawn Childs</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5"/>
                  </a:ext>
                </a:extLst>
              </a:tr>
              <a:tr h="370850">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Webmaster</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a:t>Stephen Landaas</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6"/>
                  </a:ext>
                </a:extLst>
              </a:tr>
              <a:tr h="370850">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SIGAI-OC Liaison</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Ansel Teng Ph.D.</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7"/>
                  </a:ext>
                </a:extLst>
              </a:tr>
              <a:tr h="370850">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Membership Chair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dirty="0"/>
                        <a:t>Farhad </a:t>
                      </a:r>
                      <a:r>
                        <a:rPr lang="en-US" sz="1800" u="none" strike="noStrike" cap="none" dirty="0" err="1"/>
                        <a:t>Mafie</a:t>
                      </a:r>
                      <a:endParaRPr sz="1800" u="none" strike="noStrike" cap="none" dirty="0"/>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8"/>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g2486fad1d9b_0_357"/>
          <p:cNvSpPr txBox="1">
            <a:spLocks noGrp="1"/>
          </p:cNvSpPr>
          <p:nvPr>
            <p:ph type="title"/>
          </p:nvPr>
        </p:nvSpPr>
        <p:spPr>
          <a:xfrm>
            <a:off x="838200" y="365125"/>
            <a:ext cx="10515600" cy="9072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Arial"/>
              <a:buNone/>
            </a:pPr>
            <a:r>
              <a:rPr lang="en-US"/>
              <a:t>Officers (cont’d)</a:t>
            </a:r>
            <a:endParaRPr/>
          </a:p>
        </p:txBody>
      </p:sp>
      <p:graphicFrame>
        <p:nvGraphicFramePr>
          <p:cNvPr id="76" name="Google Shape;76;g2486fad1d9b_0_357"/>
          <p:cNvGraphicFramePr/>
          <p:nvPr/>
        </p:nvGraphicFramePr>
        <p:xfrm>
          <a:off x="838209" y="1456533"/>
          <a:ext cx="8280100" cy="3413820"/>
        </p:xfrm>
        <a:graphic>
          <a:graphicData uri="http://schemas.openxmlformats.org/drawingml/2006/table">
            <a:tbl>
              <a:tblPr firstRow="1" bandRow="1">
                <a:noFill/>
                <a:tableStyleId>{59CE60BE-D8DE-4FC9-A5B5-9F9D0E411981}</a:tableStyleId>
              </a:tblPr>
              <a:tblGrid>
                <a:gridCol w="3339550">
                  <a:extLst>
                    <a:ext uri="{9D8B030D-6E8A-4147-A177-3AD203B41FA5}">
                      <a16:colId xmlns:a16="http://schemas.microsoft.com/office/drawing/2014/main" val="20000"/>
                    </a:ext>
                  </a:extLst>
                </a:gridCol>
                <a:gridCol w="4940550">
                  <a:extLst>
                    <a:ext uri="{9D8B030D-6E8A-4147-A177-3AD203B41FA5}">
                      <a16:colId xmlns:a16="http://schemas.microsoft.com/office/drawing/2014/main" val="20001"/>
                    </a:ext>
                  </a:extLst>
                </a:gridCol>
              </a:tblGrid>
              <a:tr h="325625">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Position</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38100" cap="flat" cmpd="sng">
                      <a:solidFill>
                        <a:srgbClr val="B7B7B7"/>
                      </a:solidFill>
                      <a:prstDash val="solid"/>
                      <a:round/>
                      <a:headEnd type="none" w="sm" len="sm"/>
                      <a:tailEnd type="none" w="sm" len="sm"/>
                    </a:lnB>
                    <a:solidFill>
                      <a:srgbClr val="781C7D"/>
                    </a:solidFill>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Volunteer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38100" cap="flat" cmpd="sng">
                      <a:solidFill>
                        <a:srgbClr val="B7B7B7"/>
                      </a:solidFill>
                      <a:prstDash val="solid"/>
                      <a:round/>
                      <a:headEnd type="none" w="sm" len="sm"/>
                      <a:tailEnd type="none" w="sm" len="sm"/>
                    </a:lnB>
                    <a:solidFill>
                      <a:srgbClr val="781C7D"/>
                    </a:solidFill>
                  </a:tcPr>
                </a:tc>
                <a:extLst>
                  <a:ext uri="{0D108BD9-81ED-4DB2-BD59-A6C34878D82A}">
                    <a16:rowId xmlns:a16="http://schemas.microsoft.com/office/drawing/2014/main" val="10000"/>
                  </a:ext>
                </a:extLst>
              </a:tr>
              <a:tr h="411475">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University Liaison</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381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Michael Fahy Ph.D., Stephen Landaas</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381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1"/>
                  </a:ext>
                </a:extLst>
              </a:tr>
              <a:tr h="411475">
                <a:tc>
                  <a:txBody>
                    <a:bodyPr/>
                    <a:lstStyle/>
                    <a:p>
                      <a:pPr marL="0" marR="0" lvl="0" indent="0" algn="l" rtl="0">
                        <a:lnSpc>
                          <a:spcPct val="100000"/>
                        </a:lnSpc>
                        <a:spcBef>
                          <a:spcPts val="0"/>
                        </a:spcBef>
                        <a:spcAft>
                          <a:spcPts val="0"/>
                        </a:spcAft>
                        <a:buClr>
                          <a:srgbClr val="000000"/>
                        </a:buClr>
                        <a:buSzPts val="1800"/>
                        <a:buFont typeface="Arial"/>
                        <a:buNone/>
                      </a:pPr>
                      <a:r>
                        <a:rPr lang="en-US" sz="1800" b="0" u="none" strike="noStrike" cap="none"/>
                        <a:t>Program Speaker Coordinators</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Raman Rajan, Farhad Mafie, Taylo</a:t>
                      </a:r>
                      <a:r>
                        <a:rPr lang="en-US" sz="1800"/>
                        <a:t>r Noh</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2"/>
                  </a:ext>
                </a:extLst>
              </a:tr>
              <a:tr h="370850">
                <a:tc>
                  <a:txBody>
                    <a:bodyPr/>
                    <a:lstStyle/>
                    <a:p>
                      <a:pPr marL="0" marR="0" lvl="0" indent="0" algn="l" rtl="0">
                        <a:lnSpc>
                          <a:spcPct val="100000"/>
                        </a:lnSpc>
                        <a:spcBef>
                          <a:spcPts val="0"/>
                        </a:spcBef>
                        <a:spcAft>
                          <a:spcPts val="0"/>
                        </a:spcAft>
                        <a:buClr>
                          <a:srgbClr val="000000"/>
                        </a:buClr>
                        <a:buSzPts val="1800"/>
                        <a:buFont typeface="Arial"/>
                        <a:buNone/>
                      </a:pPr>
                      <a:r>
                        <a:rPr lang="en-US" sz="1800" b="0" u="none" strike="noStrike" cap="none"/>
                        <a:t>Program Video Coordinator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Trae Palmer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3"/>
                  </a:ext>
                </a:extLst>
              </a:tr>
              <a:tr h="370850">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Social Media Committee</a:t>
                      </a:r>
                      <a:endParaRPr sz="1800" b="0" i="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Don Choi, Cynthia Kirkeby, Trae Palmer</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4"/>
                  </a:ext>
                </a:extLst>
              </a:tr>
              <a:tr h="370850">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Membership Committee</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Open</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5"/>
                  </a:ext>
                </a:extLst>
              </a:tr>
              <a:tr h="370850">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Hospitality</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sz="1800" u="none" strike="noStrike" cap="none"/>
                        <a:t>Taylor Noh</a:t>
                      </a:r>
                      <a:endParaRPr sz="18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6"/>
                  </a:ext>
                </a:extLst>
              </a:tr>
              <a:tr h="370850">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Fundraising Coordinator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Jared Miller</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7"/>
                  </a:ext>
                </a:extLst>
              </a:tr>
              <a:tr h="370850">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Members at Large</a:t>
                      </a:r>
                      <a:endParaRPr sz="1400" u="none" strike="noStrike" cap="none"/>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chemeClr val="dk1"/>
                        </a:buClr>
                        <a:buSzPts val="1800"/>
                        <a:buFont typeface="Arial"/>
                        <a:buNone/>
                      </a:pPr>
                      <a:r>
                        <a:rPr lang="en-US" sz="1800" u="none" strike="noStrike" cap="none"/>
                        <a:t>A. Winsor Brown, Shirley Tseng</a:t>
                      </a:r>
                      <a:r>
                        <a:rPr lang="en-US" sz="1800" b="0" u="none" strike="noStrike" cap="none">
                          <a:solidFill>
                            <a:schemeClr val="dk1"/>
                          </a:solidFill>
                        </a:rPr>
                        <a:t>, Nilo Niccolai Ph.D. </a:t>
                      </a:r>
                      <a:endParaRPr sz="1800" b="0" i="0" u="none" strike="noStrike" cap="none">
                        <a:solidFill>
                          <a:schemeClr val="dk1"/>
                        </a:solidFill>
                        <a:latin typeface="Calibri"/>
                        <a:ea typeface="Calibri"/>
                        <a:cs typeface="Calibri"/>
                        <a:sym typeface="Calibri"/>
                      </a:endParaRPr>
                    </a:p>
                  </a:txBody>
                  <a:tcPr marL="91450" marR="91450" marT="45725" marB="45725">
                    <a:lnL w="12700" cap="flat" cmpd="sng">
                      <a:solidFill>
                        <a:srgbClr val="B7B7B7"/>
                      </a:solidFill>
                      <a:prstDash val="solid"/>
                      <a:round/>
                      <a:headEnd type="none" w="sm" len="sm"/>
                      <a:tailEnd type="none" w="sm" len="sm"/>
                    </a:lnL>
                    <a:lnR w="12700" cap="flat" cmpd="sng">
                      <a:solidFill>
                        <a:srgbClr val="B7B7B7"/>
                      </a:solidFill>
                      <a:prstDash val="solid"/>
                      <a:round/>
                      <a:headEnd type="none" w="sm" len="sm"/>
                      <a:tailEnd type="none" w="sm" len="sm"/>
                    </a:lnR>
                    <a:lnT w="12700" cap="flat" cmpd="sng">
                      <a:solidFill>
                        <a:srgbClr val="B7B7B7"/>
                      </a:solidFill>
                      <a:prstDash val="solid"/>
                      <a:round/>
                      <a:headEnd type="none" w="sm" len="sm"/>
                      <a:tailEnd type="none" w="sm" len="sm"/>
                    </a:lnT>
                    <a:lnB w="12700" cap="flat" cmpd="sng">
                      <a:solidFill>
                        <a:srgbClr val="B7B7B7"/>
                      </a:solidFill>
                      <a:prstDash val="solid"/>
                      <a:round/>
                      <a:headEnd type="none" w="sm" len="sm"/>
                      <a:tailEnd type="none" w="sm" len="sm"/>
                    </a:lnB>
                  </a:tcPr>
                </a:tc>
                <a:extLst>
                  <a:ext uri="{0D108BD9-81ED-4DB2-BD59-A6C34878D82A}">
                    <a16:rowId xmlns:a16="http://schemas.microsoft.com/office/drawing/2014/main" val="10008"/>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gfcc70435ca_0_86"/>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US" sz="4000" dirty="0"/>
              <a:t>Treasurer’s Report EOM April 2024</a:t>
            </a:r>
            <a:endParaRPr sz="4000" dirty="0"/>
          </a:p>
        </p:txBody>
      </p:sp>
      <p:sp>
        <p:nvSpPr>
          <p:cNvPr id="186" name="Google Shape;186;gfcc70435ca_0_86"/>
          <p:cNvSpPr txBox="1">
            <a:spLocks noGrp="1"/>
          </p:cNvSpPr>
          <p:nvPr>
            <p:ph type="body" idx="1"/>
          </p:nvPr>
        </p:nvSpPr>
        <p:spPr>
          <a:xfrm>
            <a:off x="630382" y="1901764"/>
            <a:ext cx="10515600" cy="3926589"/>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1000"/>
              </a:spcBef>
              <a:spcAft>
                <a:spcPts val="0"/>
              </a:spcAft>
              <a:buSzPct val="91836"/>
              <a:buNone/>
            </a:pPr>
            <a:endParaRPr lang="en-US" dirty="0"/>
          </a:p>
          <a:p>
            <a:pPr marL="0" lvl="0" indent="0" algn="l" rtl="0">
              <a:lnSpc>
                <a:spcPct val="90000"/>
              </a:lnSpc>
              <a:spcBef>
                <a:spcPts val="1000"/>
              </a:spcBef>
              <a:spcAft>
                <a:spcPts val="0"/>
              </a:spcAft>
              <a:buSzPct val="91836"/>
              <a:buNone/>
            </a:pPr>
            <a:endParaRPr dirty="0"/>
          </a:p>
        </p:txBody>
      </p:sp>
      <p:sp>
        <p:nvSpPr>
          <p:cNvPr id="187" name="Google Shape;187;gfcc70435ca_0_86"/>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7</a:t>
            </a:fld>
            <a:endParaRPr/>
          </a:p>
        </p:txBody>
      </p:sp>
      <p:graphicFrame>
        <p:nvGraphicFramePr>
          <p:cNvPr id="2" name="Table 3">
            <a:extLst>
              <a:ext uri="{FF2B5EF4-FFF2-40B4-BE49-F238E27FC236}">
                <a16:creationId xmlns:a16="http://schemas.microsoft.com/office/drawing/2014/main" id="{01F6ADEA-7960-71C0-D377-0E10F25ED694}"/>
              </a:ext>
            </a:extLst>
          </p:cNvPr>
          <p:cNvGraphicFramePr>
            <a:graphicFrameLocks noGrp="1"/>
          </p:cNvGraphicFramePr>
          <p:nvPr/>
        </p:nvGraphicFramePr>
        <p:xfrm>
          <a:off x="838199" y="2131060"/>
          <a:ext cx="10515600" cy="3114040"/>
        </p:xfrm>
        <a:graphic>
          <a:graphicData uri="http://schemas.openxmlformats.org/drawingml/2006/table">
            <a:tbl>
              <a:tblPr firstRow="1" bandRow="1"/>
              <a:tblGrid>
                <a:gridCol w="3505200">
                  <a:extLst>
                    <a:ext uri="{9D8B030D-6E8A-4147-A177-3AD203B41FA5}">
                      <a16:colId xmlns:a16="http://schemas.microsoft.com/office/drawing/2014/main" val="586879491"/>
                    </a:ext>
                  </a:extLst>
                </a:gridCol>
                <a:gridCol w="1827246">
                  <a:extLst>
                    <a:ext uri="{9D8B030D-6E8A-4147-A177-3AD203B41FA5}">
                      <a16:colId xmlns:a16="http://schemas.microsoft.com/office/drawing/2014/main" val="324307064"/>
                    </a:ext>
                  </a:extLst>
                </a:gridCol>
                <a:gridCol w="5183154">
                  <a:extLst>
                    <a:ext uri="{9D8B030D-6E8A-4147-A177-3AD203B41FA5}">
                      <a16:colId xmlns:a16="http://schemas.microsoft.com/office/drawing/2014/main" val="3618607463"/>
                    </a:ext>
                  </a:extLst>
                </a:gridCol>
              </a:tblGrid>
              <a:tr h="370840">
                <a:tc>
                  <a:txBody>
                    <a:bodyPr/>
                    <a:lstStyle/>
                    <a:p>
                      <a:endParaRPr lang="en-US" dirty="0"/>
                    </a:p>
                  </a:txBody>
                  <a:tcPr/>
                </a:tc>
                <a:tc>
                  <a:txBody>
                    <a:bodyPr/>
                    <a:lstStyle/>
                    <a:p>
                      <a:endParaRPr lang="en-US" dirty="0"/>
                    </a:p>
                  </a:txBody>
                  <a:tcPr/>
                </a:tc>
                <a:tc>
                  <a:txBody>
                    <a:bodyPr/>
                    <a:lstStyle/>
                    <a:p>
                      <a:endParaRPr lang="en-US"/>
                    </a:p>
                  </a:txBody>
                  <a:tcPr/>
                </a:tc>
                <a:extLst>
                  <a:ext uri="{0D108BD9-81ED-4DB2-BD59-A6C34878D82A}">
                    <a16:rowId xmlns:a16="http://schemas.microsoft.com/office/drawing/2014/main" val="4172922455"/>
                  </a:ext>
                </a:extLst>
              </a:tr>
              <a:tr h="370840">
                <a:tc>
                  <a:txBody>
                    <a:bodyPr/>
                    <a:lstStyle/>
                    <a:p>
                      <a:r>
                        <a:rPr lang="en-US" sz="2400" dirty="0"/>
                        <a:t>Beginning Balance</a:t>
                      </a:r>
                    </a:p>
                  </a:txBody>
                  <a:tcPr/>
                </a:tc>
                <a:tc>
                  <a: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r>
                        <a:rPr lang="en-US" sz="2400" dirty="0"/>
                        <a:t>$7,058.40</a:t>
                      </a:r>
                    </a:p>
                  </a:txBody>
                  <a:tcPr/>
                </a:tc>
                <a:tc>
                  <a:txBody>
                    <a:bodyPr/>
                    <a:lstStyle/>
                    <a:p>
                      <a:pPr algn="ctr"/>
                      <a:r>
                        <a:rPr lang="en-US" sz="2400" dirty="0"/>
                        <a:t>3/31/24</a:t>
                      </a:r>
                    </a:p>
                  </a:txBody>
                  <a:tcPr/>
                </a:tc>
                <a:extLst>
                  <a:ext uri="{0D108BD9-81ED-4DB2-BD59-A6C34878D82A}">
                    <a16:rowId xmlns:a16="http://schemas.microsoft.com/office/drawing/2014/main" val="4228722345"/>
                  </a:ext>
                </a:extLst>
              </a:tr>
              <a:tr h="370840">
                <a:tc>
                  <a:txBody>
                    <a:bodyPr/>
                    <a:lstStyle/>
                    <a:p>
                      <a:r>
                        <a:rPr lang="en-US" sz="2400" dirty="0"/>
                        <a:t>Deposits</a:t>
                      </a:r>
                    </a:p>
                  </a:txBody>
                  <a:tcPr/>
                </a:tc>
                <a:tc>
                  <a:txBody>
                    <a:bodyPr/>
                    <a:lstStyle/>
                    <a:p>
                      <a:pPr algn="r"/>
                      <a:r>
                        <a:rPr lang="en-US" sz="2400" dirty="0"/>
                        <a:t>$0.00</a:t>
                      </a:r>
                    </a:p>
                  </a:txBody>
                  <a:tcPr/>
                </a:tc>
                <a:tc>
                  <a:txBody>
                    <a:bodyPr/>
                    <a:lstStyle/>
                    <a:p>
                      <a:pPr algn="ctr"/>
                      <a:endParaRPr lang="en-US" sz="2400" dirty="0"/>
                    </a:p>
                  </a:txBody>
                  <a:tcPr/>
                </a:tc>
                <a:extLst>
                  <a:ext uri="{0D108BD9-81ED-4DB2-BD59-A6C34878D82A}">
                    <a16:rowId xmlns:a16="http://schemas.microsoft.com/office/drawing/2014/main" val="3129533823"/>
                  </a:ext>
                </a:extLst>
              </a:tr>
              <a:tr h="370840">
                <a:tc>
                  <a:txBody>
                    <a:bodyPr/>
                    <a:lstStyle/>
                    <a:p>
                      <a:r>
                        <a:rPr lang="en-US" sz="2400" dirty="0"/>
                        <a:t>Expense</a:t>
                      </a:r>
                    </a:p>
                  </a:txBody>
                  <a:tcPr/>
                </a:tc>
                <a:tc>
                  <a:txBody>
                    <a:bodyPr/>
                    <a:lstStyle/>
                    <a:p>
                      <a:pPr algn="r"/>
                      <a:r>
                        <a:rPr lang="en-US" sz="2400" dirty="0"/>
                        <a:t>$82.12</a:t>
                      </a:r>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2400" dirty="0"/>
                        <a:t>4/3  </a:t>
                      </a:r>
                      <a:r>
                        <a:rPr lang="en-US" sz="2400"/>
                        <a:t>to Taylor </a:t>
                      </a:r>
                      <a:r>
                        <a:rPr lang="en-US" sz="2400" dirty="0"/>
                        <a:t>for 3/20 expenses</a:t>
                      </a:r>
                    </a:p>
                  </a:txBody>
                  <a:tcPr/>
                </a:tc>
                <a:extLst>
                  <a:ext uri="{0D108BD9-81ED-4DB2-BD59-A6C34878D82A}">
                    <a16:rowId xmlns:a16="http://schemas.microsoft.com/office/drawing/2014/main" val="3348452840"/>
                  </a:ext>
                </a:extLst>
              </a:tr>
              <a:tr h="185420">
                <a:tc>
                  <a:txBody>
                    <a:bodyPr/>
                    <a:lstStyle/>
                    <a:p>
                      <a:r>
                        <a:rPr lang="en-US" sz="2400" dirty="0"/>
                        <a:t>Current Balance</a:t>
                      </a:r>
                    </a:p>
                  </a:txBody>
                  <a:tcPr/>
                </a:tc>
                <a:tc>
                  <a: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r>
                        <a:rPr lang="en-US" sz="2400" dirty="0"/>
                        <a:t>$6,976.28</a:t>
                      </a:r>
                    </a:p>
                  </a:txBody>
                  <a:tcPr/>
                </a:tc>
                <a:tc>
                  <a:txBody>
                    <a:bodyPr/>
                    <a:lstStyle/>
                    <a:p>
                      <a:pPr algn="ctr"/>
                      <a:r>
                        <a:rPr lang="en-US" sz="2400" dirty="0"/>
                        <a:t>4/30/24</a:t>
                      </a:r>
                    </a:p>
                  </a:txBody>
                  <a:tcPr/>
                </a:tc>
                <a:extLst>
                  <a:ext uri="{0D108BD9-81ED-4DB2-BD59-A6C34878D82A}">
                    <a16:rowId xmlns:a16="http://schemas.microsoft.com/office/drawing/2014/main" val="2152738532"/>
                  </a:ext>
                </a:extLst>
              </a:tr>
              <a:tr h="370840">
                <a:tc>
                  <a:txBody>
                    <a:bodyPr/>
                    <a:lstStyle/>
                    <a:p>
                      <a:r>
                        <a:rPr lang="en-US" sz="2400" dirty="0"/>
                        <a:t>Restricted Funds</a:t>
                      </a:r>
                    </a:p>
                  </a:txBody>
                  <a:tcPr/>
                </a:tc>
                <a:tc>
                  <a:txBody>
                    <a:bodyPr/>
                    <a:lstStyle/>
                    <a:p>
                      <a:pPr algn="r"/>
                      <a:r>
                        <a:rPr lang="en-US" sz="2400" dirty="0"/>
                        <a:t>$2,964.20</a:t>
                      </a:r>
                    </a:p>
                  </a:txBody>
                  <a:tcPr/>
                </a:tc>
                <a:tc>
                  <a:txBody>
                    <a:bodyPr/>
                    <a:lstStyle/>
                    <a:p>
                      <a:pPr algn="ctr"/>
                      <a:r>
                        <a:rPr lang="en-US" sz="2400" dirty="0"/>
                        <a:t>IBM Grant</a:t>
                      </a:r>
                    </a:p>
                  </a:txBody>
                  <a:tcPr/>
                </a:tc>
                <a:extLst>
                  <a:ext uri="{0D108BD9-81ED-4DB2-BD59-A6C34878D82A}">
                    <a16:rowId xmlns:a16="http://schemas.microsoft.com/office/drawing/2014/main" val="4169377076"/>
                  </a:ext>
                </a:extLst>
              </a:tr>
              <a:tr h="370840">
                <a:tc>
                  <a:txBody>
                    <a:bodyPr/>
                    <a:lstStyle/>
                    <a:p>
                      <a:r>
                        <a:rPr lang="en-US" sz="2400" dirty="0"/>
                        <a:t>Unrestricted Balance</a:t>
                      </a:r>
                    </a:p>
                  </a:txBody>
                  <a:tcPr/>
                </a:tc>
                <a:tc>
                  <a:txBody>
                    <a:bodyPr/>
                    <a:lstStyle/>
                    <a:p>
                      <a:pPr algn="r"/>
                      <a:r>
                        <a:rPr lang="en-US" sz="2400" dirty="0"/>
                        <a:t>$4,012.08</a:t>
                      </a:r>
                    </a:p>
                  </a:txBody>
                  <a:tcPr/>
                </a:tc>
                <a:tc>
                  <a:txBody>
                    <a:bodyPr/>
                    <a:lstStyle/>
                    <a:p>
                      <a:pPr algn="ctr"/>
                      <a:r>
                        <a:rPr lang="en-US" sz="2400" dirty="0"/>
                        <a:t>4/30/24</a:t>
                      </a:r>
                    </a:p>
                  </a:txBody>
                  <a:tcPr/>
                </a:tc>
                <a:extLst>
                  <a:ext uri="{0D108BD9-81ED-4DB2-BD59-A6C34878D82A}">
                    <a16:rowId xmlns:a16="http://schemas.microsoft.com/office/drawing/2014/main" val="4142660383"/>
                  </a:ext>
                </a:extLst>
              </a:tr>
            </a:tbl>
          </a:graphicData>
        </a:graphic>
      </p:graphicFrame>
      <p:sp>
        <p:nvSpPr>
          <p:cNvPr id="3" name="Rounded Rectangle 2">
            <a:extLst>
              <a:ext uri="{FF2B5EF4-FFF2-40B4-BE49-F238E27FC236}">
                <a16:creationId xmlns:a16="http://schemas.microsoft.com/office/drawing/2014/main" id="{7777F413-1AB4-2F80-20AB-782EE15E8691}"/>
              </a:ext>
            </a:extLst>
          </p:cNvPr>
          <p:cNvSpPr/>
          <p:nvPr/>
        </p:nvSpPr>
        <p:spPr>
          <a:xfrm>
            <a:off x="3174124" y="5245100"/>
            <a:ext cx="5097517" cy="147635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lgn="ctr">
              <a:buFont typeface="Arial" panose="020B0604020202020204" pitchFamily="34" charset="0"/>
              <a:buChar char="•"/>
            </a:pPr>
            <a:r>
              <a:rPr lang="en-US" dirty="0">
                <a:solidFill>
                  <a:schemeClr val="tx1"/>
                </a:solidFill>
              </a:rPr>
              <a:t>1 expense in April for march meeting, sent Dan preliminary report for may to show Benevity contribution, domain registration</a:t>
            </a:r>
          </a:p>
          <a:p>
            <a:pPr marL="285750" indent="-285750" algn="ctr">
              <a:buFont typeface="Arial" panose="020B0604020202020204" pitchFamily="34" charset="0"/>
              <a:buChar char="•"/>
            </a:pPr>
            <a:r>
              <a:rPr lang="en-US" dirty="0">
                <a:solidFill>
                  <a:schemeClr val="tx1"/>
                </a:solidFill>
              </a:rPr>
              <a:t>Some petty cash in can to intake</a:t>
            </a:r>
          </a:p>
        </p:txBody>
      </p:sp>
    </p:spTree>
    <p:extLst>
      <p:ext uri="{BB962C8B-B14F-4D97-AF65-F5344CB8AC3E}">
        <p14:creationId xmlns:p14="http://schemas.microsoft.com/office/powerpoint/2010/main" val="34579336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gfcc70435ca_0_86"/>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SzPts val="1800"/>
              <a:buNone/>
            </a:pPr>
            <a:r>
              <a:rPr lang="en-US" sz="4000" dirty="0"/>
              <a:t>Treasurer’s Report May 18, 2024</a:t>
            </a:r>
            <a:endParaRPr sz="4000" dirty="0"/>
          </a:p>
        </p:txBody>
      </p:sp>
      <p:sp>
        <p:nvSpPr>
          <p:cNvPr id="186" name="Google Shape;186;gfcc70435ca_0_86"/>
          <p:cNvSpPr txBox="1">
            <a:spLocks noGrp="1"/>
          </p:cNvSpPr>
          <p:nvPr>
            <p:ph type="body" idx="1"/>
          </p:nvPr>
        </p:nvSpPr>
        <p:spPr>
          <a:xfrm>
            <a:off x="630382" y="1901764"/>
            <a:ext cx="10515600" cy="3926589"/>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1000"/>
              </a:spcBef>
              <a:spcAft>
                <a:spcPts val="0"/>
              </a:spcAft>
              <a:buSzPct val="91836"/>
              <a:buNone/>
            </a:pPr>
            <a:endParaRPr lang="en-US" dirty="0"/>
          </a:p>
          <a:p>
            <a:pPr marL="0" lvl="0" indent="0" algn="l" rtl="0">
              <a:lnSpc>
                <a:spcPct val="90000"/>
              </a:lnSpc>
              <a:spcBef>
                <a:spcPts val="1000"/>
              </a:spcBef>
              <a:spcAft>
                <a:spcPts val="0"/>
              </a:spcAft>
              <a:buSzPct val="91836"/>
              <a:buNone/>
            </a:pPr>
            <a:endParaRPr dirty="0"/>
          </a:p>
        </p:txBody>
      </p:sp>
      <p:sp>
        <p:nvSpPr>
          <p:cNvPr id="187" name="Google Shape;187;gfcc70435ca_0_86"/>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8</a:t>
            </a:fld>
            <a:endParaRPr/>
          </a:p>
        </p:txBody>
      </p:sp>
      <p:graphicFrame>
        <p:nvGraphicFramePr>
          <p:cNvPr id="2" name="Table 3">
            <a:extLst>
              <a:ext uri="{FF2B5EF4-FFF2-40B4-BE49-F238E27FC236}">
                <a16:creationId xmlns:a16="http://schemas.microsoft.com/office/drawing/2014/main" id="{01F6ADEA-7960-71C0-D377-0E10F25ED694}"/>
              </a:ext>
            </a:extLst>
          </p:cNvPr>
          <p:cNvGraphicFramePr>
            <a:graphicFrameLocks noGrp="1"/>
          </p:cNvGraphicFramePr>
          <p:nvPr/>
        </p:nvGraphicFramePr>
        <p:xfrm>
          <a:off x="838199" y="2131060"/>
          <a:ext cx="10515600" cy="3114040"/>
        </p:xfrm>
        <a:graphic>
          <a:graphicData uri="http://schemas.openxmlformats.org/drawingml/2006/table">
            <a:tbl>
              <a:tblPr firstRow="1" bandRow="1"/>
              <a:tblGrid>
                <a:gridCol w="3505200">
                  <a:extLst>
                    <a:ext uri="{9D8B030D-6E8A-4147-A177-3AD203B41FA5}">
                      <a16:colId xmlns:a16="http://schemas.microsoft.com/office/drawing/2014/main" val="586879491"/>
                    </a:ext>
                  </a:extLst>
                </a:gridCol>
                <a:gridCol w="1827246">
                  <a:extLst>
                    <a:ext uri="{9D8B030D-6E8A-4147-A177-3AD203B41FA5}">
                      <a16:colId xmlns:a16="http://schemas.microsoft.com/office/drawing/2014/main" val="324307064"/>
                    </a:ext>
                  </a:extLst>
                </a:gridCol>
                <a:gridCol w="5183154">
                  <a:extLst>
                    <a:ext uri="{9D8B030D-6E8A-4147-A177-3AD203B41FA5}">
                      <a16:colId xmlns:a16="http://schemas.microsoft.com/office/drawing/2014/main" val="3618607463"/>
                    </a:ext>
                  </a:extLst>
                </a:gridCol>
              </a:tblGrid>
              <a:tr h="370840">
                <a:tc>
                  <a:txBody>
                    <a:bodyPr/>
                    <a:lstStyle/>
                    <a:p>
                      <a:endParaRPr lang="en-US" dirty="0"/>
                    </a:p>
                  </a:txBody>
                  <a:tcPr/>
                </a:tc>
                <a:tc>
                  <a:txBody>
                    <a:bodyPr/>
                    <a:lstStyle/>
                    <a:p>
                      <a:endParaRPr lang="en-US" dirty="0"/>
                    </a:p>
                  </a:txBody>
                  <a:tcPr/>
                </a:tc>
                <a:tc>
                  <a:txBody>
                    <a:bodyPr/>
                    <a:lstStyle/>
                    <a:p>
                      <a:endParaRPr lang="en-US"/>
                    </a:p>
                  </a:txBody>
                  <a:tcPr/>
                </a:tc>
                <a:extLst>
                  <a:ext uri="{0D108BD9-81ED-4DB2-BD59-A6C34878D82A}">
                    <a16:rowId xmlns:a16="http://schemas.microsoft.com/office/drawing/2014/main" val="4172922455"/>
                  </a:ext>
                </a:extLst>
              </a:tr>
              <a:tr h="370840">
                <a:tc>
                  <a:txBody>
                    <a:bodyPr/>
                    <a:lstStyle/>
                    <a:p>
                      <a:r>
                        <a:rPr lang="en-US" sz="2400" dirty="0"/>
                        <a:t>Beginning Balance</a:t>
                      </a:r>
                    </a:p>
                  </a:txBody>
                  <a:tcPr/>
                </a:tc>
                <a:tc>
                  <a: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r>
                        <a:rPr lang="en-US" sz="2400" dirty="0"/>
                        <a:t>$6,976.28</a:t>
                      </a:r>
                    </a:p>
                  </a:txBody>
                  <a:tcPr/>
                </a:tc>
                <a:tc>
                  <a:txBody>
                    <a:bodyPr/>
                    <a:lstStyle/>
                    <a:p>
                      <a:pPr algn="ctr"/>
                      <a:r>
                        <a:rPr lang="en-US" sz="2400" dirty="0"/>
                        <a:t>4/30/24</a:t>
                      </a:r>
                    </a:p>
                  </a:txBody>
                  <a:tcPr/>
                </a:tc>
                <a:extLst>
                  <a:ext uri="{0D108BD9-81ED-4DB2-BD59-A6C34878D82A}">
                    <a16:rowId xmlns:a16="http://schemas.microsoft.com/office/drawing/2014/main" val="4228722345"/>
                  </a:ext>
                </a:extLst>
              </a:tr>
              <a:tr h="370840">
                <a:tc>
                  <a:txBody>
                    <a:bodyPr/>
                    <a:lstStyle/>
                    <a:p>
                      <a:r>
                        <a:rPr lang="en-US" sz="2400" dirty="0"/>
                        <a:t>Deposits</a:t>
                      </a:r>
                    </a:p>
                  </a:txBody>
                  <a:tcPr/>
                </a:tc>
                <a:tc>
                  <a:txBody>
                    <a:bodyPr/>
                    <a:lstStyle/>
                    <a:p>
                      <a:pPr algn="r"/>
                      <a:r>
                        <a:rPr lang="en-US" sz="2400" dirty="0"/>
                        <a:t>$731.00</a:t>
                      </a:r>
                    </a:p>
                  </a:txBody>
                  <a:tcPr/>
                </a:tc>
                <a:tc>
                  <a:txBody>
                    <a:bodyPr/>
                    <a:lstStyle/>
                    <a:p>
                      <a:pPr algn="ctr"/>
                      <a:r>
                        <a:rPr lang="en-US" sz="2400" dirty="0"/>
                        <a:t>5/6 From Benevity</a:t>
                      </a:r>
                    </a:p>
                  </a:txBody>
                  <a:tcPr/>
                </a:tc>
                <a:extLst>
                  <a:ext uri="{0D108BD9-81ED-4DB2-BD59-A6C34878D82A}">
                    <a16:rowId xmlns:a16="http://schemas.microsoft.com/office/drawing/2014/main" val="3129533823"/>
                  </a:ext>
                </a:extLst>
              </a:tr>
              <a:tr h="370840">
                <a:tc>
                  <a:txBody>
                    <a:bodyPr/>
                    <a:lstStyle/>
                    <a:p>
                      <a:r>
                        <a:rPr lang="en-US" sz="2400" dirty="0"/>
                        <a:t>Expense</a:t>
                      </a:r>
                    </a:p>
                  </a:txBody>
                  <a:tcPr/>
                </a:tc>
                <a:tc>
                  <a:txBody>
                    <a:bodyPr/>
                    <a:lstStyle/>
                    <a:p>
                      <a:pPr algn="r"/>
                      <a:r>
                        <a:rPr lang="en-US" sz="2400"/>
                        <a:t>$12.00</a:t>
                      </a:r>
                      <a:endParaRPr lang="en-US" sz="2400" dirty="0"/>
                    </a:p>
                  </a:txBody>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2400" dirty="0"/>
                        <a:t>5/1 for Google gSuite_oc-acm.org</a:t>
                      </a:r>
                    </a:p>
                  </a:txBody>
                  <a:tcPr/>
                </a:tc>
                <a:extLst>
                  <a:ext uri="{0D108BD9-81ED-4DB2-BD59-A6C34878D82A}">
                    <a16:rowId xmlns:a16="http://schemas.microsoft.com/office/drawing/2014/main" val="3348452840"/>
                  </a:ext>
                </a:extLst>
              </a:tr>
              <a:tr h="185420">
                <a:tc>
                  <a:txBody>
                    <a:bodyPr/>
                    <a:lstStyle/>
                    <a:p>
                      <a:r>
                        <a:rPr lang="en-US" sz="2400" dirty="0"/>
                        <a:t>Current Balance</a:t>
                      </a:r>
                    </a:p>
                  </a:txBody>
                  <a:tcPr/>
                </a:tc>
                <a:tc>
                  <a: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r>
                        <a:rPr lang="en-US" sz="2400" dirty="0"/>
                        <a:t>$7,695.28</a:t>
                      </a:r>
                    </a:p>
                  </a:txBody>
                  <a:tcPr/>
                </a:tc>
                <a:tc>
                  <a:txBody>
                    <a:bodyPr/>
                    <a:lstStyle/>
                    <a:p>
                      <a:pPr algn="ctr"/>
                      <a:r>
                        <a:rPr lang="en-US" sz="2400" dirty="0"/>
                        <a:t>4/18/24</a:t>
                      </a:r>
                    </a:p>
                  </a:txBody>
                  <a:tcPr/>
                </a:tc>
                <a:extLst>
                  <a:ext uri="{0D108BD9-81ED-4DB2-BD59-A6C34878D82A}">
                    <a16:rowId xmlns:a16="http://schemas.microsoft.com/office/drawing/2014/main" val="2152738532"/>
                  </a:ext>
                </a:extLst>
              </a:tr>
              <a:tr h="370840">
                <a:tc>
                  <a:txBody>
                    <a:bodyPr/>
                    <a:lstStyle/>
                    <a:p>
                      <a:r>
                        <a:rPr lang="en-US" sz="2400" dirty="0"/>
                        <a:t>Restricted Funds</a:t>
                      </a:r>
                    </a:p>
                  </a:txBody>
                  <a:tcPr/>
                </a:tc>
                <a:tc>
                  <a:txBody>
                    <a:bodyPr/>
                    <a:lstStyle/>
                    <a:p>
                      <a:pPr algn="r"/>
                      <a:r>
                        <a:rPr lang="en-US" sz="2400" dirty="0"/>
                        <a:t>$2,964.20</a:t>
                      </a:r>
                    </a:p>
                  </a:txBody>
                  <a:tcPr/>
                </a:tc>
                <a:tc>
                  <a:txBody>
                    <a:bodyPr/>
                    <a:lstStyle/>
                    <a:p>
                      <a:pPr algn="ctr"/>
                      <a:r>
                        <a:rPr lang="en-US" sz="2400" dirty="0"/>
                        <a:t>IBM Grant</a:t>
                      </a:r>
                    </a:p>
                  </a:txBody>
                  <a:tcPr/>
                </a:tc>
                <a:extLst>
                  <a:ext uri="{0D108BD9-81ED-4DB2-BD59-A6C34878D82A}">
                    <a16:rowId xmlns:a16="http://schemas.microsoft.com/office/drawing/2014/main" val="4169377076"/>
                  </a:ext>
                </a:extLst>
              </a:tr>
              <a:tr h="370840">
                <a:tc>
                  <a:txBody>
                    <a:bodyPr/>
                    <a:lstStyle/>
                    <a:p>
                      <a:r>
                        <a:rPr lang="en-US" sz="2400" dirty="0"/>
                        <a:t>Unrestricted Balance</a:t>
                      </a:r>
                    </a:p>
                  </a:txBody>
                  <a:tcPr/>
                </a:tc>
                <a:tc>
                  <a:txBody>
                    <a:bodyPr/>
                    <a:lstStyle/>
                    <a:p>
                      <a:pPr algn="r"/>
                      <a:r>
                        <a:rPr lang="en-US" sz="2400" dirty="0"/>
                        <a:t>$4,731.08</a:t>
                      </a:r>
                    </a:p>
                  </a:txBody>
                  <a:tcPr/>
                </a:tc>
                <a:tc>
                  <a:txBody>
                    <a:bodyPr/>
                    <a:lstStyle/>
                    <a:p>
                      <a:pPr algn="ctr"/>
                      <a:r>
                        <a:rPr lang="en-US" sz="2400" dirty="0"/>
                        <a:t>5/18/24</a:t>
                      </a:r>
                    </a:p>
                  </a:txBody>
                  <a:tcPr/>
                </a:tc>
                <a:extLst>
                  <a:ext uri="{0D108BD9-81ED-4DB2-BD59-A6C34878D82A}">
                    <a16:rowId xmlns:a16="http://schemas.microsoft.com/office/drawing/2014/main" val="4142660383"/>
                  </a:ext>
                </a:extLst>
              </a:tr>
            </a:tbl>
          </a:graphicData>
        </a:graphic>
      </p:graphicFrame>
    </p:spTree>
    <p:extLst>
      <p:ext uri="{BB962C8B-B14F-4D97-AF65-F5344CB8AC3E}">
        <p14:creationId xmlns:p14="http://schemas.microsoft.com/office/powerpoint/2010/main" val="13532651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2EBCF-1F14-AFE9-DDEF-266CDC82A24A}"/>
              </a:ext>
            </a:extLst>
          </p:cNvPr>
          <p:cNvSpPr>
            <a:spLocks noGrp="1"/>
          </p:cNvSpPr>
          <p:nvPr>
            <p:ph type="title"/>
          </p:nvPr>
        </p:nvSpPr>
        <p:spPr/>
        <p:txBody>
          <a:bodyPr/>
          <a:lstStyle/>
          <a:p>
            <a:r>
              <a:rPr lang="en-US" dirty="0"/>
              <a:t>May Event Postmortem</a:t>
            </a:r>
            <a:br>
              <a:rPr lang="en-US" b="1" u="sng" dirty="0">
                <a:solidFill>
                  <a:srgbClr val="1F1F1F"/>
                </a:solidFill>
                <a:highlight>
                  <a:srgbClr val="FFFFFF"/>
                </a:highlight>
                <a:latin typeface="Google Sans"/>
              </a:rPr>
            </a:br>
            <a:r>
              <a:rPr lang="en-US" sz="2800" b="1" i="0" dirty="0">
                <a:solidFill>
                  <a:srgbClr val="1F1F1F"/>
                </a:solidFill>
                <a:effectLst/>
                <a:highlight>
                  <a:srgbClr val="FFFFFF"/>
                </a:highlight>
                <a:latin typeface="Google Sans"/>
              </a:rPr>
              <a:t>Understanding Life via Computational Bioinformatics</a:t>
            </a:r>
            <a:endParaRPr lang="en-US" dirty="0"/>
          </a:p>
        </p:txBody>
      </p:sp>
      <p:sp>
        <p:nvSpPr>
          <p:cNvPr id="3" name="Text Placeholder 2">
            <a:extLst>
              <a:ext uri="{FF2B5EF4-FFF2-40B4-BE49-F238E27FC236}">
                <a16:creationId xmlns:a16="http://schemas.microsoft.com/office/drawing/2014/main" id="{CEC600B0-5DFE-F698-6C3D-B7583C07036F}"/>
              </a:ext>
            </a:extLst>
          </p:cNvPr>
          <p:cNvSpPr>
            <a:spLocks noGrp="1"/>
          </p:cNvSpPr>
          <p:nvPr>
            <p:ph type="body" idx="1"/>
          </p:nvPr>
        </p:nvSpPr>
        <p:spPr/>
        <p:txBody>
          <a:bodyPr/>
          <a:lstStyle/>
          <a:p>
            <a:r>
              <a:rPr lang="en-US" sz="1800" dirty="0">
                <a:solidFill>
                  <a:srgbClr val="222222"/>
                </a:solidFill>
                <a:latin typeface="Verdana" panose="020B0604030504040204" pitchFamily="34" charset="0"/>
              </a:rPr>
              <a:t>Feedback on Prof. Wang’s presentation			(8 IEEE Members present)</a:t>
            </a:r>
          </a:p>
          <a:p>
            <a:r>
              <a:rPr lang="en-US" sz="1800" dirty="0">
                <a:solidFill>
                  <a:srgbClr val="222222"/>
                </a:solidFill>
                <a:latin typeface="Verdana" panose="020B0604030504040204" pitchFamily="34" charset="0"/>
              </a:rPr>
              <a:t>Discussion of conference room audio challenges</a:t>
            </a:r>
          </a:p>
          <a:p>
            <a:r>
              <a:rPr lang="en-US" sz="1800" dirty="0">
                <a:solidFill>
                  <a:srgbClr val="222222"/>
                </a:solidFill>
                <a:latin typeface="Verdana" panose="020B0604030504040204" pitchFamily="34" charset="0"/>
              </a:rPr>
              <a:t>What did we do well and what can we improve on?</a:t>
            </a:r>
          </a:p>
          <a:p>
            <a:pPr marL="101600" indent="0">
              <a:buNone/>
            </a:pPr>
            <a:endParaRPr lang="en-US" sz="1400" dirty="0"/>
          </a:p>
        </p:txBody>
      </p:sp>
      <p:sp>
        <p:nvSpPr>
          <p:cNvPr id="4" name="Rounded Rectangle 3">
            <a:extLst>
              <a:ext uri="{FF2B5EF4-FFF2-40B4-BE49-F238E27FC236}">
                <a16:creationId xmlns:a16="http://schemas.microsoft.com/office/drawing/2014/main" id="{7D140AAC-9203-F34A-8FBD-843DD360A69B}"/>
              </a:ext>
            </a:extLst>
          </p:cNvPr>
          <p:cNvSpPr/>
          <p:nvPr/>
        </p:nvSpPr>
        <p:spPr>
          <a:xfrm>
            <a:off x="2575034" y="1554601"/>
            <a:ext cx="6390290" cy="4057924"/>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ln w="0"/>
                <a:solidFill>
                  <a:schemeClr val="tx1"/>
                </a:solidFill>
                <a:effectLst>
                  <a:outerShdw blurRad="38100" dist="19050" dir="2700000" algn="tl" rotWithShape="0">
                    <a:schemeClr val="dk1">
                      <a:alpha val="40000"/>
                    </a:schemeClr>
                  </a:outerShdw>
                </a:effectLst>
              </a:rPr>
              <a:t>Feels like we missed mark with this meeting</a:t>
            </a:r>
          </a:p>
          <a:p>
            <a:pPr marL="285750" indent="-285750">
              <a:buFont typeface="Arial" panose="020B0604020202020204" pitchFamily="34" charset="0"/>
              <a:buChar char="•"/>
            </a:pPr>
            <a:r>
              <a:rPr lang="en-US" dirty="0">
                <a:ln w="0"/>
                <a:solidFill>
                  <a:schemeClr val="tx1"/>
                </a:solidFill>
                <a:effectLst>
                  <a:outerShdw blurRad="38100" dist="19050" dir="2700000" algn="tl" rotWithShape="0">
                    <a:schemeClr val="dk1">
                      <a:alpha val="40000"/>
                    </a:schemeClr>
                  </a:outerShdw>
                </a:effectLst>
              </a:rPr>
              <a:t>Was talk about bioinformatics, not much computing aspect, more career focused</a:t>
            </a:r>
          </a:p>
          <a:p>
            <a:pPr marL="285750" indent="-285750">
              <a:buFont typeface="Arial" panose="020B0604020202020204" pitchFamily="34" charset="0"/>
              <a:buChar char="•"/>
            </a:pPr>
            <a:r>
              <a:rPr lang="en-US" dirty="0">
                <a:ln w="0"/>
                <a:solidFill>
                  <a:schemeClr val="tx1"/>
                </a:solidFill>
                <a:effectLst>
                  <a:outerShdw blurRad="38100" dist="19050" dir="2700000" algn="tl" rotWithShape="0">
                    <a:schemeClr val="dk1">
                      <a:alpha val="40000"/>
                    </a:schemeClr>
                  </a:outerShdw>
                </a:effectLst>
              </a:rPr>
              <a:t>Speaker might have thought it was diff audience than expected</a:t>
            </a:r>
          </a:p>
          <a:p>
            <a:pPr marL="285750" indent="-285750">
              <a:buFont typeface="Arial" panose="020B0604020202020204" pitchFamily="34" charset="0"/>
              <a:buChar char="•"/>
            </a:pPr>
            <a:r>
              <a:rPr lang="en-US" dirty="0">
                <a:ln w="0"/>
                <a:solidFill>
                  <a:schemeClr val="tx1"/>
                </a:solidFill>
                <a:effectLst>
                  <a:outerShdw blurRad="38100" dist="19050" dir="2700000" algn="tl" rotWithShape="0">
                    <a:schemeClr val="dk1">
                      <a:alpha val="40000"/>
                    </a:schemeClr>
                  </a:outerShdw>
                </a:effectLst>
              </a:rPr>
              <a:t>Reinforce to future speakers the need is a tech talk</a:t>
            </a:r>
          </a:p>
          <a:p>
            <a:pPr marL="285750" indent="-285750">
              <a:buFont typeface="Arial" panose="020B0604020202020204" pitchFamily="34" charset="0"/>
              <a:buChar char="•"/>
            </a:pPr>
            <a:r>
              <a:rPr lang="en-US" dirty="0">
                <a:ln w="0"/>
                <a:solidFill>
                  <a:schemeClr val="tx1"/>
                </a:solidFill>
                <a:effectLst>
                  <a:outerShdw blurRad="38100" dist="19050" dir="2700000" algn="tl" rotWithShape="0">
                    <a:schemeClr val="dk1">
                      <a:alpha val="40000"/>
                    </a:schemeClr>
                  </a:outerShdw>
                </a:effectLst>
              </a:rPr>
              <a:t>Really good attendance</a:t>
            </a:r>
          </a:p>
          <a:p>
            <a:pPr marL="285750" indent="-285750">
              <a:buFont typeface="Arial" panose="020B0604020202020204" pitchFamily="34" charset="0"/>
              <a:buChar char="•"/>
            </a:pPr>
            <a:r>
              <a:rPr lang="en-US" dirty="0">
                <a:ln w="0"/>
                <a:solidFill>
                  <a:schemeClr val="tx1"/>
                </a:solidFill>
                <a:effectLst>
                  <a:outerShdw blurRad="38100" dist="19050" dir="2700000" algn="tl" rotWithShape="0">
                    <a:schemeClr val="dk1">
                      <a:alpha val="40000"/>
                    </a:schemeClr>
                  </a:outerShdw>
                </a:effectLst>
              </a:rPr>
              <a:t>Audio challenges in room – critical decibel level that turned speaker amplification on, could sync to Bluetooth transmitter to help put audio in back of room, cut in with hands close to chest, can we get receiver for room’s system?</a:t>
            </a:r>
          </a:p>
          <a:p>
            <a:pPr marL="285750" indent="-285750">
              <a:buFont typeface="Arial" panose="020B0604020202020204" pitchFamily="34" charset="0"/>
              <a:buChar char="•"/>
            </a:pPr>
            <a:r>
              <a:rPr lang="en-US" dirty="0">
                <a:ln w="0"/>
                <a:solidFill>
                  <a:schemeClr val="tx1"/>
                </a:solidFill>
                <a:effectLst>
                  <a:outerShdw blurRad="38100" dist="19050" dir="2700000" algn="tl" rotWithShape="0">
                    <a:schemeClr val="dk1">
                      <a:alpha val="40000"/>
                    </a:schemeClr>
                  </a:outerShdw>
                </a:effectLst>
              </a:rPr>
              <a:t>Recommend sending slides in advance for review (standard practice but reminder to keep doing)</a:t>
            </a:r>
          </a:p>
          <a:p>
            <a:pPr marL="285750" indent="-285750">
              <a:buFont typeface="Arial" panose="020B0604020202020204" pitchFamily="34" charset="0"/>
              <a:buChar char="•"/>
            </a:pPr>
            <a:r>
              <a:rPr lang="en-US" dirty="0">
                <a:ln w="0"/>
                <a:solidFill>
                  <a:schemeClr val="tx1"/>
                </a:solidFill>
                <a:effectLst>
                  <a:outerShdw blurRad="38100" dist="19050" dir="2700000" algn="tl" rotWithShape="0">
                    <a:schemeClr val="dk1">
                      <a:alpha val="40000"/>
                    </a:schemeClr>
                  </a:outerShdw>
                </a:effectLst>
              </a:rPr>
              <a:t>Should we delist latest talk, listing not advantageous to ACM – go ahead with </a:t>
            </a:r>
            <a:r>
              <a:rPr lang="en-US" dirty="0" err="1">
                <a:ln w="0"/>
                <a:solidFill>
                  <a:schemeClr val="tx1"/>
                </a:solidFill>
                <a:effectLst>
                  <a:outerShdw blurRad="38100" dist="19050" dir="2700000" algn="tl" rotWithShape="0">
                    <a:schemeClr val="dk1">
                      <a:alpha val="40000"/>
                    </a:schemeClr>
                  </a:outerShdw>
                </a:effectLst>
              </a:rPr>
              <a:t>unlisting</a:t>
            </a:r>
            <a:r>
              <a:rPr lang="en-US" dirty="0">
                <a:ln w="0"/>
                <a:solidFill>
                  <a:schemeClr val="tx1"/>
                </a:solidFill>
                <a:effectLst>
                  <a:outerShdw blurRad="38100" dist="19050" dir="2700000" algn="tl" rotWithShape="0">
                    <a:schemeClr val="dk1">
                      <a:alpha val="40000"/>
                    </a:schemeClr>
                  </a:outerShdw>
                </a:effectLst>
              </a:rPr>
              <a:t> – keep hosted</a:t>
            </a:r>
          </a:p>
          <a:p>
            <a:pPr marL="285750" indent="-285750">
              <a:buFont typeface="Arial" panose="020B0604020202020204" pitchFamily="34" charset="0"/>
              <a:buChar char="•"/>
            </a:pPr>
            <a:r>
              <a:rPr lang="en-US" dirty="0">
                <a:ln w="0"/>
                <a:solidFill>
                  <a:schemeClr val="tx1"/>
                </a:solidFill>
                <a:effectLst>
                  <a:outerShdw blurRad="38100" dist="19050" dir="2700000" algn="tl" rotWithShape="0">
                    <a:schemeClr val="dk1">
                      <a:alpha val="40000"/>
                    </a:schemeClr>
                  </a:outerShdw>
                </a:effectLst>
              </a:rPr>
              <a:t>Total attendance, maybe 50 or s</a:t>
            </a:r>
          </a:p>
          <a:p>
            <a:pPr marL="285750" lvl="1" indent="-285750" algn="ctr">
              <a:buFont typeface="Arial" panose="020B0604020202020204" pitchFamily="34" charset="0"/>
              <a:buChar char="•"/>
            </a:pPr>
            <a:endParaRPr lang="en-US" dirty="0">
              <a:ln w="0"/>
              <a:solidFill>
                <a:schemeClr val="tx1"/>
              </a:solidFill>
              <a:effectLst>
                <a:outerShdw blurRad="38100" dist="19050" dir="2700000" algn="tl" rotWithShape="0">
                  <a:schemeClr val="dk1">
                    <a:alpha val="40000"/>
                  </a:schemeClr>
                </a:outerShdw>
              </a:effectLst>
            </a:endParaRPr>
          </a:p>
          <a:p>
            <a:pPr marL="285750" indent="-285750" algn="ctr">
              <a:buFont typeface="Arial" panose="020B0604020202020204" pitchFamily="34" charset="0"/>
              <a:buChar char="•"/>
            </a:pPr>
            <a:endParaRPr lang="en-US"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889815641"/>
      </p:ext>
    </p:extLst>
  </p:cSld>
  <p:clrMapOvr>
    <a:masterClrMapping/>
  </p:clrMapOvr>
</p:sld>
</file>

<file path=ppt/theme/theme1.xml><?xml version="1.0" encoding="utf-8"?>
<a:theme xmlns:a="http://schemas.openxmlformats.org/drawingml/2006/main" name="ACM Chapter Event">
  <a:themeElements>
    <a:clrScheme name="Default Design">
      <a:dk1>
        <a:srgbClr val="000000"/>
      </a:dk1>
      <a:lt1>
        <a:srgbClr val="FFFFFF"/>
      </a:lt1>
      <a:dk2>
        <a:srgbClr val="000000"/>
      </a:dk2>
      <a:lt2>
        <a:srgbClr val="808080"/>
      </a:lt2>
      <a:accent1>
        <a:srgbClr val="BBE0E3"/>
      </a:accent1>
      <a:accent2>
        <a:srgbClr val="333399"/>
      </a:accent2>
      <a:accent3>
        <a:srgbClr val="FFFFFF"/>
      </a:accent3>
      <a:accent4>
        <a:srgbClr val="BBE0E3"/>
      </a:accent4>
      <a:accent5>
        <a:srgbClr val="333399"/>
      </a:accent5>
      <a:accent6>
        <a:srgbClr val="FFFFFF"/>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773</TotalTime>
  <Words>1867</Words>
  <Application>Microsoft Macintosh PowerPoint</Application>
  <PresentationFormat>Widescreen</PresentationFormat>
  <Paragraphs>286</Paragraphs>
  <Slides>22</Slides>
  <Notes>13</Notes>
  <HiddenSlides>1</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Google Sans</vt:lpstr>
      <vt:lpstr>Trebuchet MS</vt:lpstr>
      <vt:lpstr>Verdana</vt:lpstr>
      <vt:lpstr>ACM Chapter Event</vt:lpstr>
      <vt:lpstr>OC ACM Executive Committee </vt:lpstr>
      <vt:lpstr>Agenda</vt:lpstr>
      <vt:lpstr>Meeting Attendees</vt:lpstr>
      <vt:lpstr>Motions</vt:lpstr>
      <vt:lpstr>Officers</vt:lpstr>
      <vt:lpstr>Officers (cont’d)</vt:lpstr>
      <vt:lpstr>Treasurer’s Report EOM April 2024</vt:lpstr>
      <vt:lpstr>Treasurer’s Report May 18, 2024</vt:lpstr>
      <vt:lpstr>May Event Postmortem Understanding Life via Computational Bioinformatics</vt:lpstr>
      <vt:lpstr>Future Event Planning</vt:lpstr>
      <vt:lpstr>Next Program Event Planning</vt:lpstr>
      <vt:lpstr>July Event Proposal: Averting a System and Software Induced Energy Crisis</vt:lpstr>
      <vt:lpstr>July Event Proposal: Averting a System and Software Induced Energy Crisis</vt:lpstr>
      <vt:lpstr>Meeting Topics</vt:lpstr>
      <vt:lpstr>OC Tech Companies</vt:lpstr>
      <vt:lpstr>Member Poll Questions</vt:lpstr>
      <vt:lpstr>Future Speakers – Follow-up</vt:lpstr>
      <vt:lpstr>Future Program Event Candidates (UCI)</vt:lpstr>
      <vt:lpstr>Future Program Event Candidates</vt:lpstr>
      <vt:lpstr>ACM Chapter Administrative Interface &amp; Related Admin Tasks</vt:lpstr>
      <vt:lpstr>OC ACM Website</vt:lpstr>
      <vt:lpstr>Committee Business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OC ACM Executive Committee</dc:title>
  <dc:creator>Michael Fahy</dc:creator>
  <cp:lastModifiedBy>Marc Velasco</cp:lastModifiedBy>
  <cp:revision>21</cp:revision>
  <dcterms:created xsi:type="dcterms:W3CDTF">2020-05-18T19:26:51Z</dcterms:created>
  <dcterms:modified xsi:type="dcterms:W3CDTF">2024-06-22T01:24:46Z</dcterms:modified>
</cp:coreProperties>
</file>